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20104100" cy="11309350"/>
  <p:embeddedFontLst>
    <p:embeddedFont>
      <p:font typeface="Outfit"/>
      <p:regular r:id="rId25"/>
      <p:bold r:id="rId26"/>
    </p:embeddedFont>
    <p:embeddedFont>
      <p:font typeface="Palatino Linotyp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18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heL7N9jBrZa/yC4Dkz9gU2BAhv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18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utfit-bold.fntdata"/><Relationship Id="rId25" Type="http://schemas.openxmlformats.org/officeDocument/2006/relationships/font" Target="fonts/Outfit-regular.fntdata"/><Relationship Id="rId28" Type="http://schemas.openxmlformats.org/officeDocument/2006/relationships/font" Target="fonts/PalatinoLinotype-bold.fntdata"/><Relationship Id="rId27" Type="http://schemas.openxmlformats.org/officeDocument/2006/relationships/font" Target="fonts/PalatinoLinotyp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alatinoLinotyp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PalatinoLinotyp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95dfe967f_0_3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395dfe967f_0_3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95dfe967f_0_15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395dfe967f_0_15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95dfe967f_0_38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95dfe967f_0_38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395dfe967f_0_53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395dfe967f_0_53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395dfe967f_0_66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395dfe967f_0_66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95dfe967f_0_79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395dfe967f_0_79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395dfe967f_0_80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395dfe967f_0_80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395dfe967f_0_82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395dfe967f_0_82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395dfe967f_0_84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395dfe967f_0_84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395dfe967f_0_85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395dfe967f_0_85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95cce3112_0_20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395cce3112_0_20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95dfe967f_0_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95dfe967f_0_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95dfe967f_0_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95dfe967f_0_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95dfe967f_0_1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95dfe967f_0_1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95dfe967f_0_1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395dfe967f_0_1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95dfe967f_0_2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95dfe967f_0_2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95dfe967f_0_3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95dfe967f_0_3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1">
  <p:cSld name="Cover Slide_green_opt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9"/>
          <p:cNvSpPr/>
          <p:nvPr/>
        </p:nvSpPr>
        <p:spPr>
          <a:xfrm>
            <a:off x="-6652" y="-7439"/>
            <a:ext cx="9150652" cy="5158307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9" name="Google Shape;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6039" y="324909"/>
            <a:ext cx="4135673" cy="2721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0" name="Google Shape;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9"/>
          <p:cNvSpPr txBox="1"/>
          <p:nvPr>
            <p:ph type="title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5_1">
  <p:cSld name="Cover Slide_white_opt5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 walking in front of a building&#10;&#10;Description automatically generated with low confidence" id="60" name="Google Shape;6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9552" y="0"/>
            <a:ext cx="3584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61" name="Google Shape;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8"/>
          <p:cNvSpPr/>
          <p:nvPr/>
        </p:nvSpPr>
        <p:spPr>
          <a:xfrm>
            <a:off x="5399047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8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5" name="Google Shape;65;p48"/>
          <p:cNvSpPr/>
          <p:nvPr>
            <p:ph idx="2" type="pic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5">
  <p:cSld name="Cover Slide_green_opt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9"/>
          <p:cNvSpPr/>
          <p:nvPr/>
        </p:nvSpPr>
        <p:spPr>
          <a:xfrm>
            <a:off x="1" y="0"/>
            <a:ext cx="5401549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9"/>
          <p:cNvSpPr/>
          <p:nvPr>
            <p:ph idx="2" type="pic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9"/>
          <p:cNvSpPr/>
          <p:nvPr/>
        </p:nvSpPr>
        <p:spPr>
          <a:xfrm>
            <a:off x="5401549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70" name="Google Shape;7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9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9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6_3">
  <p:cSld name="Cover Slide_white_opt6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0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0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Logo&#10;&#10;Description automatically generated with medium confidence" id="77" name="Google Shape;7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0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6">
  <p:cSld name="Cover Slide_green_opt6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1"/>
          <p:cNvSpPr/>
          <p:nvPr/>
        </p:nvSpPr>
        <p:spPr>
          <a:xfrm>
            <a:off x="0" y="0"/>
            <a:ext cx="6788112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81" name="Google Shape;8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1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1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1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85" name="Google Shape;85;p51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hite_opt1_2">
  <p:cSld name="Divider Slide_white_opt1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2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2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600"/>
              <a:buFont typeface="Outfit"/>
              <a:buNone/>
              <a:defRPr b="1" i="0" sz="36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2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Logo&#10;&#10;Description automatically generated with medium confidence" id="90" name="Google Shape;9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2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1_3">
  <p:cSld name="Divider Slide_green_opt1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3"/>
          <p:cNvSpPr/>
          <p:nvPr/>
        </p:nvSpPr>
        <p:spPr>
          <a:xfrm>
            <a:off x="0" y="0"/>
            <a:ext cx="6788112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94" name="Google Shape;9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3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3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97" name="Google Shape;97;p53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2"/>
              <a:buFont typeface="Outfit"/>
              <a:buNone/>
              <a:defRPr b="1" i="0" sz="4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3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hite_opt2">
  <p:cSld name="Divider Slide_white_opt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4"/>
          <p:cNvSpPr txBox="1"/>
          <p:nvPr/>
        </p:nvSpPr>
        <p:spPr>
          <a:xfrm>
            <a:off x="7953599" y="4443894"/>
            <a:ext cx="763925" cy="48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776" marR="0" rtl="0" algn="l">
              <a:lnSpc>
                <a:spcPct val="870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en-GB" sz="1228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University</a:t>
            </a:r>
            <a:endParaRPr b="0" i="0" sz="1228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5776" marR="0" rtl="0" algn="l">
              <a:lnSpc>
                <a:spcPct val="1065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en-GB" sz="1228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ofGalway.ie</a:t>
            </a:r>
            <a:endParaRPr b="0" i="0" sz="1228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1" name="Google Shape;101;p54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4002"/>
              <a:buFont typeface="Outfit"/>
              <a:buNone/>
              <a:defRPr b="1" i="0" sz="4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Icon&#10;&#10;Description automatically generated" id="102" name="Google Shape;10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103" name="Google Shape;10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4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2">
  <p:cSld name="Divider Slide_green_opt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5"/>
          <p:cNvSpPr/>
          <p:nvPr/>
        </p:nvSpPr>
        <p:spPr>
          <a:xfrm>
            <a:off x="0" y="0"/>
            <a:ext cx="9144000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07" name="Google Shape;10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5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2"/>
              <a:buFont typeface="Outfit"/>
              <a:buNone/>
              <a:defRPr b="1" i="0" sz="4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Icon&#10;&#10;Description automatically generated" id="109" name="Google Shape;10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5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hite_opt3_2">
  <p:cSld name="Divider Slide_white_opt3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12" name="Google Shape;11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1"/>
            <a:ext cx="9144000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6"/>
          <p:cNvSpPr/>
          <p:nvPr>
            <p:ph idx="2" type="pic"/>
          </p:nvPr>
        </p:nvSpPr>
        <p:spPr>
          <a:xfrm>
            <a:off x="6358413" y="0"/>
            <a:ext cx="2284287" cy="1929656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56"/>
          <p:cNvSpPr/>
          <p:nvPr/>
        </p:nvSpPr>
        <p:spPr>
          <a:xfrm>
            <a:off x="7979920" y="0"/>
            <a:ext cx="196510" cy="1687159"/>
          </a:xfrm>
          <a:custGeom>
            <a:rect b="b" l="l" r="r" t="t"/>
            <a:pathLst>
              <a:path extrusionOk="0" h="3709667" w="432048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" name="Google Shape;115;p56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4002"/>
              <a:buFont typeface="Outfit"/>
              <a:buNone/>
              <a:defRPr b="1" i="0" sz="4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16" name="Google Shape;11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6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3_1">
  <p:cSld name="Divider Slide_green_opt3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19" name="Google Shape;11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1"/>
            <a:ext cx="9144000" cy="5143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0" name="Google Shape;12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7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2"/>
              <a:buFont typeface="Outfit"/>
              <a:buNone/>
              <a:defRPr b="1" i="0" sz="4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7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23" name="Google Shape;123;p57"/>
          <p:cNvSpPr/>
          <p:nvPr>
            <p:ph idx="2" type="pic"/>
          </p:nvPr>
        </p:nvSpPr>
        <p:spPr>
          <a:xfrm>
            <a:off x="6355593" y="0"/>
            <a:ext cx="2284287" cy="1929656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57"/>
          <p:cNvSpPr/>
          <p:nvPr/>
        </p:nvSpPr>
        <p:spPr>
          <a:xfrm>
            <a:off x="7972223" y="0"/>
            <a:ext cx="196510" cy="1687159"/>
          </a:xfrm>
          <a:custGeom>
            <a:rect b="b" l="l" r="r" t="t"/>
            <a:pathLst>
              <a:path extrusionOk="0" h="3709667" w="432048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s and Tables">
  <p:cSld name="Charts and Table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0"/>
          <p:cNvSpPr/>
          <p:nvPr/>
        </p:nvSpPr>
        <p:spPr>
          <a:xfrm>
            <a:off x="0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DC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0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5" name="Google Shape;1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9108" y="101243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/>
          <p:nvPr>
            <p:ph idx="1" type="body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3">
  <p:cSld name="Divider Slide_green_opt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8"/>
          <p:cNvSpPr/>
          <p:nvPr/>
        </p:nvSpPr>
        <p:spPr>
          <a:xfrm>
            <a:off x="0" y="289"/>
            <a:ext cx="6788112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" id="127" name="Google Shape;12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2442" y="1285928"/>
            <a:ext cx="3014998" cy="371540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8"/>
          <p:cNvSpPr txBox="1"/>
          <p:nvPr>
            <p:ph type="title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546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546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129" name="Google Shape;12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8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9"/>
          <p:cNvSpPr/>
          <p:nvPr/>
        </p:nvSpPr>
        <p:spPr>
          <a:xfrm>
            <a:off x="0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DC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9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34" name="Google Shape;13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9108" y="101243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0"/>
          <p:cNvSpPr/>
          <p:nvPr/>
        </p:nvSpPr>
        <p:spPr>
          <a:xfrm>
            <a:off x="0" y="289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DC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0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38" name="Google Shape;13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9108" y="101243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0"/>
          <p:cNvSpPr/>
          <p:nvPr>
            <p:ph idx="2" type="pic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60"/>
          <p:cNvSpPr/>
          <p:nvPr/>
        </p:nvSpPr>
        <p:spPr>
          <a:xfrm>
            <a:off x="5430645" y="1425525"/>
            <a:ext cx="123903" cy="3717686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Slide_opt1">
  <p:cSld name="Text Only Slide_opt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1"/>
          <p:cNvSpPr/>
          <p:nvPr/>
        </p:nvSpPr>
        <p:spPr>
          <a:xfrm>
            <a:off x="9020175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1"/>
          <p:cNvSpPr txBox="1"/>
          <p:nvPr>
            <p:ph type="title"/>
          </p:nvPr>
        </p:nvSpPr>
        <p:spPr>
          <a:xfrm>
            <a:off x="390120" y="470470"/>
            <a:ext cx="6919882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44" name="Google Shape;14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187" y="397089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1"/>
          <p:cNvSpPr txBox="1"/>
          <p:nvPr>
            <p:ph idx="1" type="body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Slide_opt2">
  <p:cSld name="Text Only Slide_opt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2"/>
          <p:cNvSpPr/>
          <p:nvPr/>
        </p:nvSpPr>
        <p:spPr>
          <a:xfrm>
            <a:off x="9020175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2"/>
          <p:cNvSpPr txBox="1"/>
          <p:nvPr>
            <p:ph idx="1" type="body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49" name="Google Shape;149;p62"/>
          <p:cNvSpPr txBox="1"/>
          <p:nvPr>
            <p:ph type="title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50" name="Google Shape;15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Slide_opt3">
  <p:cSld name="Text Only Slide_opt3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3"/>
          <p:cNvSpPr/>
          <p:nvPr/>
        </p:nvSpPr>
        <p:spPr>
          <a:xfrm>
            <a:off x="0" y="5019323"/>
            <a:ext cx="9144000" cy="123895"/>
          </a:xfrm>
          <a:custGeom>
            <a:rect b="b" l="l" r="r" t="t"/>
            <a:pathLst>
              <a:path extrusionOk="0" h="272415" w="20104100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3"/>
          <p:cNvSpPr txBox="1"/>
          <p:nvPr>
            <p:ph idx="1" type="body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20992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2099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20992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20992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54" name="Google Shape;154;p63"/>
          <p:cNvSpPr txBox="1"/>
          <p:nvPr>
            <p:ph type="title"/>
          </p:nvPr>
        </p:nvSpPr>
        <p:spPr>
          <a:xfrm>
            <a:off x="390120" y="470470"/>
            <a:ext cx="6919882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55" name="Google Shape;15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187" y="3970892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_opt1">
  <p:cSld name="Text &amp; Image Slide_opt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4"/>
          <p:cNvSpPr/>
          <p:nvPr/>
        </p:nvSpPr>
        <p:spPr>
          <a:xfrm>
            <a:off x="5226215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4"/>
          <p:cNvSpPr txBox="1"/>
          <p:nvPr>
            <p:ph idx="1" type="body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59" name="Google Shape;159;p64"/>
          <p:cNvSpPr txBox="1"/>
          <p:nvPr>
            <p:ph type="title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60" name="Google Shape;16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4"/>
          <p:cNvSpPr/>
          <p:nvPr>
            <p:ph idx="2" type="pic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_opt2">
  <p:cSld name="Text &amp; Image Slide_opt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5"/>
          <p:cNvSpPr/>
          <p:nvPr/>
        </p:nvSpPr>
        <p:spPr>
          <a:xfrm>
            <a:off x="3792079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5"/>
          <p:cNvSpPr txBox="1"/>
          <p:nvPr>
            <p:ph idx="1" type="body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65" name="Google Shape;165;p65"/>
          <p:cNvSpPr txBox="1"/>
          <p:nvPr>
            <p:ph type="title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66" name="Google Shape;16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24879" y="397089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5"/>
          <p:cNvSpPr/>
          <p:nvPr>
            <p:ph idx="2" type="pic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Slide">
  <p:cSld name="Image Only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6"/>
          <p:cNvSpPr/>
          <p:nvPr>
            <p:ph idx="2" type="pic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 Slide_opt1">
  <p:cSld name="Multiple Image Slide_opt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7"/>
          <p:cNvSpPr/>
          <p:nvPr/>
        </p:nvSpPr>
        <p:spPr>
          <a:xfrm>
            <a:off x="9020097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 with medium confidence" id="172" name="Google Shape;17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7"/>
          <p:cNvSpPr/>
          <p:nvPr>
            <p:ph idx="2" type="pic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7"/>
          <p:cNvSpPr/>
          <p:nvPr>
            <p:ph idx="3" type="pic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7"/>
          <p:cNvSpPr/>
          <p:nvPr>
            <p:ph idx="4" type="pic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1">
  <p:cSld name="Cover Slide_white_opt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8" name="Google Shape;1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1"/>
          <p:cNvSpPr txBox="1"/>
          <p:nvPr>
            <p:ph type="title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20" name="Google Shape;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94" y="324909"/>
            <a:ext cx="4135674" cy="272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 Slide_opt2">
  <p:cSld name="Multiple Image Slide_opt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 with medium confidence" id="177" name="Google Shape;17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8"/>
          <p:cNvSpPr/>
          <p:nvPr/>
        </p:nvSpPr>
        <p:spPr>
          <a:xfrm>
            <a:off x="9020097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8"/>
          <p:cNvSpPr/>
          <p:nvPr>
            <p:ph idx="2" type="pic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68"/>
          <p:cNvSpPr/>
          <p:nvPr>
            <p:ph idx="3" type="pic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68"/>
          <p:cNvSpPr/>
          <p:nvPr>
            <p:ph idx="4" type="pic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 Slide_opt3">
  <p:cSld name="Multiple Image Slide_opt3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 with medium confidence" id="183" name="Google Shape;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9"/>
          <p:cNvSpPr/>
          <p:nvPr/>
        </p:nvSpPr>
        <p:spPr>
          <a:xfrm>
            <a:off x="9020097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9"/>
          <p:cNvSpPr txBox="1"/>
          <p:nvPr>
            <p:ph type="title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69"/>
          <p:cNvSpPr/>
          <p:nvPr>
            <p:ph idx="2" type="pic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69"/>
          <p:cNvSpPr/>
          <p:nvPr>
            <p:ph idx="3" type="pic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69"/>
          <p:cNvSpPr/>
          <p:nvPr>
            <p:ph idx="4" type="pic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_opt4">
  <p:cSld name="Text &amp; Image Slide_opt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0"/>
          <p:cNvSpPr txBox="1"/>
          <p:nvPr>
            <p:ph idx="1" type="body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91" name="Google Shape;191;p70"/>
          <p:cNvSpPr txBox="1"/>
          <p:nvPr>
            <p:ph type="title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92" name="Google Shape;19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opt3">
  <p:cSld name="Closing Slide_opt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 with medium confidence" id="194" name="Google Shape;19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0" y="102462"/>
            <a:ext cx="2856187" cy="18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1"/>
          <p:cNvSpPr txBox="1"/>
          <p:nvPr>
            <p:ph type="title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opt2">
  <p:cSld name="Closing Slide_opt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2"/>
          <p:cNvSpPr/>
          <p:nvPr/>
        </p:nvSpPr>
        <p:spPr>
          <a:xfrm>
            <a:off x="0" y="0"/>
            <a:ext cx="9144000" cy="5143211"/>
          </a:xfrm>
          <a:custGeom>
            <a:rect b="b" l="l" r="r" t="t"/>
            <a:pathLst>
              <a:path extrusionOk="0" h="11308715" w="19832320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2"/>
          <p:cNvSpPr txBox="1"/>
          <p:nvPr>
            <p:ph type="title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2"/>
              <a:buFont typeface="Outfit"/>
              <a:buNone/>
              <a:defRPr b="0" i="0" sz="3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199" name="Google Shape;19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0" y="102462"/>
            <a:ext cx="2856186" cy="18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opt1">
  <p:cSld name="Closing Slide_opt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3"/>
          <p:cNvSpPr/>
          <p:nvPr/>
        </p:nvSpPr>
        <p:spPr>
          <a:xfrm>
            <a:off x="0" y="0"/>
            <a:ext cx="9144000" cy="5143211"/>
          </a:xfrm>
          <a:custGeom>
            <a:rect b="b" l="l" r="r" t="t"/>
            <a:pathLst>
              <a:path extrusionOk="0" h="11308715" w="19832320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3"/>
          <p:cNvSpPr txBox="1"/>
          <p:nvPr>
            <p:ph type="title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2"/>
              <a:buFont typeface="Outfit"/>
              <a:buNone/>
              <a:defRPr b="0" i="0" sz="3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203" name="Google Shape;20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0" y="102462"/>
            <a:ext cx="2856186" cy="18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y_opt1">
  <p:cSld name="Cover Slide_grey_opt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23" name="Google Shape;2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2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Icon&#10;&#10;Description automatically generated" id="25" name="Google Shape;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2">
  <p:cSld name="Cover Slide_green_opt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/>
          <p:nvPr/>
        </p:nvSpPr>
        <p:spPr>
          <a:xfrm>
            <a:off x="1" y="0"/>
            <a:ext cx="9143999" cy="5143500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8" name="Google Shape;2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3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Icon&#10;&#10;Description automatically generated" id="30" name="Google Shape;3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3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3">
  <p:cSld name="Cover Slide_white_opt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inside a building&#10;&#10;Description automatically generated with medium confidence" id="33" name="Google Shape;3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35531" y="-1123"/>
            <a:ext cx="4492911" cy="4520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34" name="Google Shape;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4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36" name="Google Shape;36;p44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4"/>
          <p:cNvSpPr/>
          <p:nvPr>
            <p:ph idx="2" type="pic"/>
          </p:nvPr>
        </p:nvSpPr>
        <p:spPr>
          <a:xfrm>
            <a:off x="5474537" y="-1123"/>
            <a:ext cx="3837872" cy="41619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lide_green_opt3">
  <p:cSld name="1_Cover Slide_green_opt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5"/>
          <p:cNvSpPr/>
          <p:nvPr/>
        </p:nvSpPr>
        <p:spPr>
          <a:xfrm>
            <a:off x="0" y="289"/>
            <a:ext cx="9144000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ky, outdoor, green&#10;&#10;Description automatically generated" id="40" name="Google Shape;4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48369" y="-1125"/>
            <a:ext cx="4490207" cy="4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5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42" name="Google Shape;42;p45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43" name="Google Shape;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/>
          <p:nvPr>
            <p:ph idx="2" type="pic"/>
          </p:nvPr>
        </p:nvSpPr>
        <p:spPr>
          <a:xfrm>
            <a:off x="5474537" y="-1123"/>
            <a:ext cx="3837872" cy="41619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4_2">
  <p:cSld name="Cover Slide_white_opt4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" id="46" name="Google Shape;4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2789" y="-5523"/>
            <a:ext cx="2878105" cy="2942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48" name="Google Shape;4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6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50" name="Google Shape;50;p46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6"/>
          <p:cNvSpPr/>
          <p:nvPr>
            <p:ph idx="2" type="pic"/>
          </p:nvPr>
        </p:nvSpPr>
        <p:spPr>
          <a:xfrm>
            <a:off x="5812789" y="6920"/>
            <a:ext cx="2878104" cy="293013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4">
  <p:cSld name="Cover Slide_green_opt4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80"/>
            <a:ext cx="9152642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54" name="Google Shape;5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7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56" name="Google Shape;56;p47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sky, building, outdoor, structure&#10;&#10;Description automatically generated" id="57" name="Google Shape;5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2789" y="-5523"/>
            <a:ext cx="2878104" cy="294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7"/>
          <p:cNvSpPr/>
          <p:nvPr>
            <p:ph idx="2" type="pic"/>
          </p:nvPr>
        </p:nvSpPr>
        <p:spPr>
          <a:xfrm>
            <a:off x="5812789" y="6920"/>
            <a:ext cx="2878104" cy="293013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2001"/>
              <a:buFont typeface="Outfit"/>
              <a:buNone/>
              <a:defRPr b="0" i="0" sz="2001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"/>
          <p:cNvSpPr txBox="1"/>
          <p:nvPr>
            <p:ph type="title"/>
          </p:nvPr>
        </p:nvSpPr>
        <p:spPr>
          <a:xfrm>
            <a:off x="396400" y="2792875"/>
            <a:ext cx="49860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n-GB"/>
              <a:t>Intro to Machine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br>
              <a:rPr lang="en-GB"/>
            </a:br>
            <a:r>
              <a:rPr lang="en-GB" sz="2475"/>
              <a:t>Part 2 - Model selection</a:t>
            </a:r>
            <a:endParaRPr sz="247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n-GB" sz="2475"/>
              <a:t>and evaluation</a:t>
            </a:r>
            <a:endParaRPr sz="247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95dfe967f_0_39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2"/>
              <a:t>Model validation: overfitting vs underfitting</a:t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</p:txBody>
      </p:sp>
      <p:sp>
        <p:nvSpPr>
          <p:cNvPr id="265" name="Google Shape;265;g3395dfe967f_0_39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</a:rPr>
              <a:t>This can be visualised with a polynomial with different degrees of freedom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  <p:sp>
        <p:nvSpPr>
          <p:cNvPr id="266" name="Google Shape;266;g3395dfe967f_0_39"/>
          <p:cNvSpPr/>
          <p:nvPr/>
        </p:nvSpPr>
        <p:spPr>
          <a:xfrm>
            <a:off x="6747250" y="2155669"/>
            <a:ext cx="1555000" cy="1066950"/>
          </a:xfrm>
          <a:custGeom>
            <a:rect b="b" l="l" r="r" t="t"/>
            <a:pathLst>
              <a:path extrusionOk="0" h="42678" w="62200">
                <a:moveTo>
                  <a:pt x="0" y="32149"/>
                </a:moveTo>
                <a:cubicBezTo>
                  <a:pt x="443" y="32622"/>
                  <a:pt x="2186" y="35545"/>
                  <a:pt x="2658" y="34984"/>
                </a:cubicBezTo>
                <a:cubicBezTo>
                  <a:pt x="3131" y="34423"/>
                  <a:pt x="2244" y="29314"/>
                  <a:pt x="2835" y="28782"/>
                </a:cubicBezTo>
                <a:cubicBezTo>
                  <a:pt x="3426" y="28250"/>
                  <a:pt x="5670" y="32355"/>
                  <a:pt x="6202" y="31794"/>
                </a:cubicBezTo>
                <a:cubicBezTo>
                  <a:pt x="6734" y="31233"/>
                  <a:pt x="5582" y="26980"/>
                  <a:pt x="6025" y="25415"/>
                </a:cubicBezTo>
                <a:cubicBezTo>
                  <a:pt x="6468" y="23850"/>
                  <a:pt x="7856" y="22343"/>
                  <a:pt x="8860" y="22402"/>
                </a:cubicBezTo>
                <a:cubicBezTo>
                  <a:pt x="9864" y="22461"/>
                  <a:pt x="11341" y="27039"/>
                  <a:pt x="12050" y="25769"/>
                </a:cubicBezTo>
                <a:cubicBezTo>
                  <a:pt x="12759" y="24499"/>
                  <a:pt x="12641" y="15668"/>
                  <a:pt x="13113" y="14782"/>
                </a:cubicBezTo>
                <a:cubicBezTo>
                  <a:pt x="13586" y="13896"/>
                  <a:pt x="14353" y="20926"/>
                  <a:pt x="14885" y="20453"/>
                </a:cubicBezTo>
                <a:cubicBezTo>
                  <a:pt x="15417" y="19981"/>
                  <a:pt x="15742" y="11386"/>
                  <a:pt x="16303" y="11947"/>
                </a:cubicBezTo>
                <a:cubicBezTo>
                  <a:pt x="16864" y="12508"/>
                  <a:pt x="17425" y="23082"/>
                  <a:pt x="18252" y="23820"/>
                </a:cubicBezTo>
                <a:cubicBezTo>
                  <a:pt x="19079" y="24558"/>
                  <a:pt x="20763" y="18710"/>
                  <a:pt x="21265" y="16377"/>
                </a:cubicBezTo>
                <a:cubicBezTo>
                  <a:pt x="21767" y="14044"/>
                  <a:pt x="21029" y="11504"/>
                  <a:pt x="21265" y="9820"/>
                </a:cubicBezTo>
                <a:cubicBezTo>
                  <a:pt x="21501" y="8137"/>
                  <a:pt x="21679" y="5744"/>
                  <a:pt x="22683" y="6276"/>
                </a:cubicBezTo>
                <a:cubicBezTo>
                  <a:pt x="23687" y="6808"/>
                  <a:pt x="26316" y="13985"/>
                  <a:pt x="27290" y="13010"/>
                </a:cubicBezTo>
                <a:cubicBezTo>
                  <a:pt x="28265" y="12035"/>
                  <a:pt x="28235" y="1285"/>
                  <a:pt x="28530" y="428"/>
                </a:cubicBezTo>
                <a:cubicBezTo>
                  <a:pt x="28825" y="-428"/>
                  <a:pt x="28117" y="5449"/>
                  <a:pt x="29062" y="7871"/>
                </a:cubicBezTo>
                <a:cubicBezTo>
                  <a:pt x="30007" y="10293"/>
                  <a:pt x="32754" y="12331"/>
                  <a:pt x="34201" y="14960"/>
                </a:cubicBezTo>
                <a:cubicBezTo>
                  <a:pt x="35648" y="17589"/>
                  <a:pt x="37066" y="23968"/>
                  <a:pt x="37745" y="23643"/>
                </a:cubicBezTo>
                <a:cubicBezTo>
                  <a:pt x="38424" y="23318"/>
                  <a:pt x="37214" y="13778"/>
                  <a:pt x="38277" y="13010"/>
                </a:cubicBezTo>
                <a:cubicBezTo>
                  <a:pt x="39340" y="12242"/>
                  <a:pt x="43121" y="19065"/>
                  <a:pt x="44125" y="19035"/>
                </a:cubicBezTo>
                <a:cubicBezTo>
                  <a:pt x="45129" y="19006"/>
                  <a:pt x="43830" y="9880"/>
                  <a:pt x="44302" y="12833"/>
                </a:cubicBezTo>
                <a:cubicBezTo>
                  <a:pt x="44775" y="15787"/>
                  <a:pt x="46458" y="35309"/>
                  <a:pt x="46960" y="36756"/>
                </a:cubicBezTo>
                <a:cubicBezTo>
                  <a:pt x="47462" y="38203"/>
                  <a:pt x="47256" y="25031"/>
                  <a:pt x="47315" y="21516"/>
                </a:cubicBezTo>
                <a:cubicBezTo>
                  <a:pt x="47374" y="18001"/>
                  <a:pt x="46813" y="14605"/>
                  <a:pt x="47315" y="15668"/>
                </a:cubicBezTo>
                <a:cubicBezTo>
                  <a:pt x="47817" y="16731"/>
                  <a:pt x="49441" y="23968"/>
                  <a:pt x="50327" y="27896"/>
                </a:cubicBezTo>
                <a:cubicBezTo>
                  <a:pt x="51213" y="31824"/>
                  <a:pt x="52129" y="40271"/>
                  <a:pt x="52631" y="39237"/>
                </a:cubicBezTo>
                <a:cubicBezTo>
                  <a:pt x="53133" y="38203"/>
                  <a:pt x="52808" y="22638"/>
                  <a:pt x="53340" y="21693"/>
                </a:cubicBezTo>
                <a:cubicBezTo>
                  <a:pt x="53872" y="20748"/>
                  <a:pt x="55260" y="32591"/>
                  <a:pt x="55821" y="33566"/>
                </a:cubicBezTo>
                <a:cubicBezTo>
                  <a:pt x="56382" y="34541"/>
                  <a:pt x="56176" y="26035"/>
                  <a:pt x="56707" y="27541"/>
                </a:cubicBezTo>
                <a:cubicBezTo>
                  <a:pt x="57239" y="29047"/>
                  <a:pt x="58095" y="42013"/>
                  <a:pt x="59010" y="42604"/>
                </a:cubicBezTo>
                <a:cubicBezTo>
                  <a:pt x="59926" y="43195"/>
                  <a:pt x="61668" y="33006"/>
                  <a:pt x="62200" y="31086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267" name="Google Shape;267;g3395dfe967f_0_39"/>
          <p:cNvCxnSpPr/>
          <p:nvPr/>
        </p:nvCxnSpPr>
        <p:spPr>
          <a:xfrm>
            <a:off x="671925" y="1936400"/>
            <a:ext cx="0" cy="139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g3395dfe967f_0_39"/>
          <p:cNvCxnSpPr/>
          <p:nvPr/>
        </p:nvCxnSpPr>
        <p:spPr>
          <a:xfrm rot="10800000">
            <a:off x="672025" y="3328125"/>
            <a:ext cx="17877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g3395dfe967f_0_39"/>
          <p:cNvSpPr/>
          <p:nvPr/>
        </p:nvSpPr>
        <p:spPr>
          <a:xfrm>
            <a:off x="7727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395dfe967f_0_39"/>
          <p:cNvSpPr/>
          <p:nvPr/>
        </p:nvSpPr>
        <p:spPr>
          <a:xfrm>
            <a:off x="848925" y="2998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395dfe967f_0_39"/>
          <p:cNvSpPr/>
          <p:nvPr/>
        </p:nvSpPr>
        <p:spPr>
          <a:xfrm>
            <a:off x="848925" y="28458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395dfe967f_0_39"/>
          <p:cNvSpPr/>
          <p:nvPr/>
        </p:nvSpPr>
        <p:spPr>
          <a:xfrm>
            <a:off x="9251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395dfe967f_0_39"/>
          <p:cNvSpPr/>
          <p:nvPr/>
        </p:nvSpPr>
        <p:spPr>
          <a:xfrm>
            <a:off x="10775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395dfe967f_0_39"/>
          <p:cNvSpPr/>
          <p:nvPr/>
        </p:nvSpPr>
        <p:spPr>
          <a:xfrm>
            <a:off x="9251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395dfe967f_0_39"/>
          <p:cNvSpPr/>
          <p:nvPr/>
        </p:nvSpPr>
        <p:spPr>
          <a:xfrm>
            <a:off x="1001325" y="26934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395dfe967f_0_39"/>
          <p:cNvSpPr/>
          <p:nvPr/>
        </p:nvSpPr>
        <p:spPr>
          <a:xfrm>
            <a:off x="1153725" y="2617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395dfe967f_0_39"/>
          <p:cNvSpPr/>
          <p:nvPr/>
        </p:nvSpPr>
        <p:spPr>
          <a:xfrm>
            <a:off x="1306125" y="2541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395dfe967f_0_39"/>
          <p:cNvSpPr/>
          <p:nvPr/>
        </p:nvSpPr>
        <p:spPr>
          <a:xfrm>
            <a:off x="1462100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395dfe967f_0_39"/>
          <p:cNvSpPr/>
          <p:nvPr/>
        </p:nvSpPr>
        <p:spPr>
          <a:xfrm>
            <a:off x="1103600" y="2501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395dfe967f_0_39"/>
          <p:cNvSpPr/>
          <p:nvPr/>
        </p:nvSpPr>
        <p:spPr>
          <a:xfrm>
            <a:off x="1229925" y="27315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395dfe967f_0_39"/>
          <p:cNvSpPr/>
          <p:nvPr/>
        </p:nvSpPr>
        <p:spPr>
          <a:xfrm>
            <a:off x="1179800" y="2425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395dfe967f_0_39"/>
          <p:cNvSpPr/>
          <p:nvPr/>
        </p:nvSpPr>
        <p:spPr>
          <a:xfrm>
            <a:off x="1332200" y="2272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395dfe967f_0_39"/>
          <p:cNvSpPr/>
          <p:nvPr/>
        </p:nvSpPr>
        <p:spPr>
          <a:xfrm>
            <a:off x="1306125" y="2371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395dfe967f_0_39"/>
          <p:cNvSpPr/>
          <p:nvPr/>
        </p:nvSpPr>
        <p:spPr>
          <a:xfrm>
            <a:off x="1507100" y="2326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395dfe967f_0_39"/>
          <p:cNvSpPr/>
          <p:nvPr/>
        </p:nvSpPr>
        <p:spPr>
          <a:xfrm flipH="1" rot="10800000">
            <a:off x="17299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395dfe967f_0_39"/>
          <p:cNvSpPr/>
          <p:nvPr/>
        </p:nvSpPr>
        <p:spPr>
          <a:xfrm flipH="1" rot="10800000">
            <a:off x="18823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395dfe967f_0_39"/>
          <p:cNvSpPr/>
          <p:nvPr/>
        </p:nvSpPr>
        <p:spPr>
          <a:xfrm flipH="1" rot="10800000">
            <a:off x="1882325" y="25999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395dfe967f_0_39"/>
          <p:cNvSpPr/>
          <p:nvPr/>
        </p:nvSpPr>
        <p:spPr>
          <a:xfrm flipH="1" rot="10800000">
            <a:off x="1958525" y="2523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395dfe967f_0_39"/>
          <p:cNvSpPr/>
          <p:nvPr/>
        </p:nvSpPr>
        <p:spPr>
          <a:xfrm flipH="1" rot="10800000">
            <a:off x="21109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395dfe967f_0_39"/>
          <p:cNvSpPr/>
          <p:nvPr/>
        </p:nvSpPr>
        <p:spPr>
          <a:xfrm flipH="1" rot="10800000">
            <a:off x="19585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395dfe967f_0_39"/>
          <p:cNvSpPr/>
          <p:nvPr/>
        </p:nvSpPr>
        <p:spPr>
          <a:xfrm flipH="1" rot="10800000">
            <a:off x="20347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395dfe967f_0_39"/>
          <p:cNvSpPr/>
          <p:nvPr/>
        </p:nvSpPr>
        <p:spPr>
          <a:xfrm flipH="1" rot="10800000">
            <a:off x="21871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395dfe967f_0_39"/>
          <p:cNvSpPr/>
          <p:nvPr/>
        </p:nvSpPr>
        <p:spPr>
          <a:xfrm flipH="1" rot="10800000">
            <a:off x="2339525" y="2904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395dfe967f_0_39"/>
          <p:cNvSpPr/>
          <p:nvPr/>
        </p:nvSpPr>
        <p:spPr>
          <a:xfrm>
            <a:off x="1713200" y="2729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395dfe967f_0_39"/>
          <p:cNvSpPr/>
          <p:nvPr/>
        </p:nvSpPr>
        <p:spPr>
          <a:xfrm>
            <a:off x="1941800" y="3034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395dfe967f_0_39"/>
          <p:cNvSpPr/>
          <p:nvPr/>
        </p:nvSpPr>
        <p:spPr>
          <a:xfrm>
            <a:off x="2170400" y="29584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395dfe967f_0_39"/>
          <p:cNvSpPr/>
          <p:nvPr/>
        </p:nvSpPr>
        <p:spPr>
          <a:xfrm>
            <a:off x="2094200" y="3110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395dfe967f_0_39"/>
          <p:cNvSpPr/>
          <p:nvPr/>
        </p:nvSpPr>
        <p:spPr>
          <a:xfrm>
            <a:off x="2246600" y="3187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Google Shape;299;g3395dfe967f_0_39"/>
          <p:cNvCxnSpPr/>
          <p:nvPr/>
        </p:nvCxnSpPr>
        <p:spPr>
          <a:xfrm flipH="1" rot="10800000">
            <a:off x="681900" y="2312725"/>
            <a:ext cx="1692600" cy="8511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0" name="Google Shape;300;g3395dfe967f_0_39"/>
          <p:cNvSpPr txBox="1"/>
          <p:nvPr/>
        </p:nvSpPr>
        <p:spPr>
          <a:xfrm>
            <a:off x="671925" y="3328125"/>
            <a:ext cx="178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Predictor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1" name="Google Shape;301;g3395dfe967f_0_39"/>
          <p:cNvSpPr txBox="1"/>
          <p:nvPr/>
        </p:nvSpPr>
        <p:spPr>
          <a:xfrm rot="-5400000">
            <a:off x="-219750" y="2464075"/>
            <a:ext cx="140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Output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02" name="Google Shape;302;g3395dfe967f_0_39"/>
          <p:cNvCxnSpPr/>
          <p:nvPr/>
        </p:nvCxnSpPr>
        <p:spPr>
          <a:xfrm>
            <a:off x="3643725" y="1936400"/>
            <a:ext cx="0" cy="139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g3395dfe967f_0_39"/>
          <p:cNvCxnSpPr/>
          <p:nvPr/>
        </p:nvCxnSpPr>
        <p:spPr>
          <a:xfrm rot="10800000">
            <a:off x="3643825" y="3328125"/>
            <a:ext cx="17877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g3395dfe967f_0_39"/>
          <p:cNvSpPr/>
          <p:nvPr/>
        </p:nvSpPr>
        <p:spPr>
          <a:xfrm>
            <a:off x="37445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395dfe967f_0_39"/>
          <p:cNvSpPr/>
          <p:nvPr/>
        </p:nvSpPr>
        <p:spPr>
          <a:xfrm>
            <a:off x="3820725" y="2998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395dfe967f_0_39"/>
          <p:cNvSpPr/>
          <p:nvPr/>
        </p:nvSpPr>
        <p:spPr>
          <a:xfrm>
            <a:off x="3820725" y="28458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395dfe967f_0_39"/>
          <p:cNvSpPr/>
          <p:nvPr/>
        </p:nvSpPr>
        <p:spPr>
          <a:xfrm>
            <a:off x="38969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395dfe967f_0_39"/>
          <p:cNvSpPr/>
          <p:nvPr/>
        </p:nvSpPr>
        <p:spPr>
          <a:xfrm>
            <a:off x="40493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395dfe967f_0_39"/>
          <p:cNvSpPr/>
          <p:nvPr/>
        </p:nvSpPr>
        <p:spPr>
          <a:xfrm>
            <a:off x="38969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395dfe967f_0_39"/>
          <p:cNvSpPr/>
          <p:nvPr/>
        </p:nvSpPr>
        <p:spPr>
          <a:xfrm>
            <a:off x="3973125" y="26934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395dfe967f_0_39"/>
          <p:cNvSpPr/>
          <p:nvPr/>
        </p:nvSpPr>
        <p:spPr>
          <a:xfrm>
            <a:off x="4125525" y="2617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395dfe967f_0_39"/>
          <p:cNvSpPr/>
          <p:nvPr/>
        </p:nvSpPr>
        <p:spPr>
          <a:xfrm>
            <a:off x="4277925" y="2541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395dfe967f_0_39"/>
          <p:cNvSpPr/>
          <p:nvPr/>
        </p:nvSpPr>
        <p:spPr>
          <a:xfrm>
            <a:off x="4433900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395dfe967f_0_39"/>
          <p:cNvSpPr/>
          <p:nvPr/>
        </p:nvSpPr>
        <p:spPr>
          <a:xfrm>
            <a:off x="4075400" y="2501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395dfe967f_0_39"/>
          <p:cNvSpPr/>
          <p:nvPr/>
        </p:nvSpPr>
        <p:spPr>
          <a:xfrm>
            <a:off x="4201725" y="27315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395dfe967f_0_39"/>
          <p:cNvSpPr/>
          <p:nvPr/>
        </p:nvSpPr>
        <p:spPr>
          <a:xfrm>
            <a:off x="4151600" y="2425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395dfe967f_0_39"/>
          <p:cNvSpPr/>
          <p:nvPr/>
        </p:nvSpPr>
        <p:spPr>
          <a:xfrm>
            <a:off x="4304000" y="2272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395dfe967f_0_39"/>
          <p:cNvSpPr/>
          <p:nvPr/>
        </p:nvSpPr>
        <p:spPr>
          <a:xfrm>
            <a:off x="4277925" y="2371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395dfe967f_0_39"/>
          <p:cNvSpPr/>
          <p:nvPr/>
        </p:nvSpPr>
        <p:spPr>
          <a:xfrm>
            <a:off x="4478900" y="2326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395dfe967f_0_39"/>
          <p:cNvSpPr/>
          <p:nvPr/>
        </p:nvSpPr>
        <p:spPr>
          <a:xfrm flipH="1" rot="10800000">
            <a:off x="47017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395dfe967f_0_39"/>
          <p:cNvSpPr/>
          <p:nvPr/>
        </p:nvSpPr>
        <p:spPr>
          <a:xfrm flipH="1" rot="10800000">
            <a:off x="48541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395dfe967f_0_39"/>
          <p:cNvSpPr/>
          <p:nvPr/>
        </p:nvSpPr>
        <p:spPr>
          <a:xfrm flipH="1" rot="10800000">
            <a:off x="4854125" y="25999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395dfe967f_0_39"/>
          <p:cNvSpPr/>
          <p:nvPr/>
        </p:nvSpPr>
        <p:spPr>
          <a:xfrm flipH="1" rot="10800000">
            <a:off x="4930325" y="2523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395dfe967f_0_39"/>
          <p:cNvSpPr/>
          <p:nvPr/>
        </p:nvSpPr>
        <p:spPr>
          <a:xfrm flipH="1" rot="10800000">
            <a:off x="50827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395dfe967f_0_39"/>
          <p:cNvSpPr/>
          <p:nvPr/>
        </p:nvSpPr>
        <p:spPr>
          <a:xfrm flipH="1" rot="10800000">
            <a:off x="49303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395dfe967f_0_39"/>
          <p:cNvSpPr/>
          <p:nvPr/>
        </p:nvSpPr>
        <p:spPr>
          <a:xfrm flipH="1" rot="10800000">
            <a:off x="50065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395dfe967f_0_39"/>
          <p:cNvSpPr/>
          <p:nvPr/>
        </p:nvSpPr>
        <p:spPr>
          <a:xfrm flipH="1" rot="10800000">
            <a:off x="51589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395dfe967f_0_39"/>
          <p:cNvSpPr/>
          <p:nvPr/>
        </p:nvSpPr>
        <p:spPr>
          <a:xfrm flipH="1" rot="10800000">
            <a:off x="5311325" y="2904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395dfe967f_0_39"/>
          <p:cNvSpPr/>
          <p:nvPr/>
        </p:nvSpPr>
        <p:spPr>
          <a:xfrm>
            <a:off x="4685000" y="2729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395dfe967f_0_39"/>
          <p:cNvSpPr/>
          <p:nvPr/>
        </p:nvSpPr>
        <p:spPr>
          <a:xfrm>
            <a:off x="4913600" y="3034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395dfe967f_0_39"/>
          <p:cNvSpPr/>
          <p:nvPr/>
        </p:nvSpPr>
        <p:spPr>
          <a:xfrm>
            <a:off x="5142200" y="29584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395dfe967f_0_39"/>
          <p:cNvSpPr/>
          <p:nvPr/>
        </p:nvSpPr>
        <p:spPr>
          <a:xfrm>
            <a:off x="5066000" y="3110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395dfe967f_0_39"/>
          <p:cNvSpPr/>
          <p:nvPr/>
        </p:nvSpPr>
        <p:spPr>
          <a:xfrm>
            <a:off x="5218400" y="3187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395dfe967f_0_39"/>
          <p:cNvSpPr txBox="1"/>
          <p:nvPr/>
        </p:nvSpPr>
        <p:spPr>
          <a:xfrm>
            <a:off x="3643725" y="3328125"/>
            <a:ext cx="178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Predictor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5" name="Google Shape;335;g3395dfe967f_0_39"/>
          <p:cNvSpPr txBox="1"/>
          <p:nvPr/>
        </p:nvSpPr>
        <p:spPr>
          <a:xfrm rot="-5400000">
            <a:off x="2752050" y="2464075"/>
            <a:ext cx="140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Output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6" name="Google Shape;336;g3395dfe967f_0_39"/>
          <p:cNvSpPr/>
          <p:nvPr/>
        </p:nvSpPr>
        <p:spPr>
          <a:xfrm>
            <a:off x="3812050" y="2340200"/>
            <a:ext cx="1521395" cy="824378"/>
          </a:xfrm>
          <a:custGeom>
            <a:rect b="b" l="l" r="r" t="t"/>
            <a:pathLst>
              <a:path extrusionOk="0" h="31191" w="63710">
                <a:moveTo>
                  <a:pt x="0" y="29438"/>
                </a:moveTo>
                <a:cubicBezTo>
                  <a:pt x="4741" y="24535"/>
                  <a:pt x="17827" y="-274"/>
                  <a:pt x="28445" y="18"/>
                </a:cubicBezTo>
                <a:cubicBezTo>
                  <a:pt x="39063" y="310"/>
                  <a:pt x="57833" y="25996"/>
                  <a:pt x="63710" y="31191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337" name="Google Shape;337;g3395dfe967f_0_39"/>
          <p:cNvCxnSpPr/>
          <p:nvPr/>
        </p:nvCxnSpPr>
        <p:spPr>
          <a:xfrm>
            <a:off x="6615525" y="1936400"/>
            <a:ext cx="0" cy="139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g3395dfe967f_0_39"/>
          <p:cNvCxnSpPr/>
          <p:nvPr/>
        </p:nvCxnSpPr>
        <p:spPr>
          <a:xfrm rot="10800000">
            <a:off x="6615625" y="3328125"/>
            <a:ext cx="17877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g3395dfe967f_0_39"/>
          <p:cNvSpPr/>
          <p:nvPr/>
        </p:nvSpPr>
        <p:spPr>
          <a:xfrm>
            <a:off x="67163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395dfe967f_0_39"/>
          <p:cNvSpPr/>
          <p:nvPr/>
        </p:nvSpPr>
        <p:spPr>
          <a:xfrm>
            <a:off x="6792525" y="2998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395dfe967f_0_39"/>
          <p:cNvSpPr/>
          <p:nvPr/>
        </p:nvSpPr>
        <p:spPr>
          <a:xfrm>
            <a:off x="6792525" y="28458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395dfe967f_0_39"/>
          <p:cNvSpPr/>
          <p:nvPr/>
        </p:nvSpPr>
        <p:spPr>
          <a:xfrm>
            <a:off x="68687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395dfe967f_0_39"/>
          <p:cNvSpPr/>
          <p:nvPr/>
        </p:nvSpPr>
        <p:spPr>
          <a:xfrm>
            <a:off x="70211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395dfe967f_0_39"/>
          <p:cNvSpPr/>
          <p:nvPr/>
        </p:nvSpPr>
        <p:spPr>
          <a:xfrm>
            <a:off x="68687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395dfe967f_0_39"/>
          <p:cNvSpPr/>
          <p:nvPr/>
        </p:nvSpPr>
        <p:spPr>
          <a:xfrm>
            <a:off x="6944925" y="26934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395dfe967f_0_39"/>
          <p:cNvSpPr/>
          <p:nvPr/>
        </p:nvSpPr>
        <p:spPr>
          <a:xfrm>
            <a:off x="7097325" y="2617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395dfe967f_0_39"/>
          <p:cNvSpPr/>
          <p:nvPr/>
        </p:nvSpPr>
        <p:spPr>
          <a:xfrm>
            <a:off x="7249725" y="2541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395dfe967f_0_39"/>
          <p:cNvSpPr/>
          <p:nvPr/>
        </p:nvSpPr>
        <p:spPr>
          <a:xfrm>
            <a:off x="7405700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395dfe967f_0_39"/>
          <p:cNvSpPr/>
          <p:nvPr/>
        </p:nvSpPr>
        <p:spPr>
          <a:xfrm>
            <a:off x="7047200" y="2501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395dfe967f_0_39"/>
          <p:cNvSpPr/>
          <p:nvPr/>
        </p:nvSpPr>
        <p:spPr>
          <a:xfrm>
            <a:off x="7173525" y="27315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395dfe967f_0_39"/>
          <p:cNvSpPr/>
          <p:nvPr/>
        </p:nvSpPr>
        <p:spPr>
          <a:xfrm>
            <a:off x="7123400" y="2425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395dfe967f_0_39"/>
          <p:cNvSpPr/>
          <p:nvPr/>
        </p:nvSpPr>
        <p:spPr>
          <a:xfrm>
            <a:off x="7275800" y="2272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395dfe967f_0_39"/>
          <p:cNvSpPr/>
          <p:nvPr/>
        </p:nvSpPr>
        <p:spPr>
          <a:xfrm>
            <a:off x="7249725" y="2371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395dfe967f_0_39"/>
          <p:cNvSpPr/>
          <p:nvPr/>
        </p:nvSpPr>
        <p:spPr>
          <a:xfrm>
            <a:off x="7450700" y="2326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395dfe967f_0_39"/>
          <p:cNvSpPr/>
          <p:nvPr/>
        </p:nvSpPr>
        <p:spPr>
          <a:xfrm flipH="1" rot="10800000">
            <a:off x="76735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395dfe967f_0_39"/>
          <p:cNvSpPr/>
          <p:nvPr/>
        </p:nvSpPr>
        <p:spPr>
          <a:xfrm flipH="1" rot="10800000">
            <a:off x="78259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395dfe967f_0_39"/>
          <p:cNvSpPr/>
          <p:nvPr/>
        </p:nvSpPr>
        <p:spPr>
          <a:xfrm flipH="1" rot="10800000">
            <a:off x="7825925" y="25999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395dfe967f_0_39"/>
          <p:cNvSpPr/>
          <p:nvPr/>
        </p:nvSpPr>
        <p:spPr>
          <a:xfrm flipH="1" rot="10800000">
            <a:off x="7902125" y="2523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395dfe967f_0_39"/>
          <p:cNvSpPr/>
          <p:nvPr/>
        </p:nvSpPr>
        <p:spPr>
          <a:xfrm flipH="1" rot="10800000">
            <a:off x="80545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395dfe967f_0_39"/>
          <p:cNvSpPr/>
          <p:nvPr/>
        </p:nvSpPr>
        <p:spPr>
          <a:xfrm flipH="1" rot="10800000">
            <a:off x="79021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395dfe967f_0_39"/>
          <p:cNvSpPr/>
          <p:nvPr/>
        </p:nvSpPr>
        <p:spPr>
          <a:xfrm flipH="1" rot="10800000">
            <a:off x="79783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395dfe967f_0_39"/>
          <p:cNvSpPr/>
          <p:nvPr/>
        </p:nvSpPr>
        <p:spPr>
          <a:xfrm flipH="1" rot="10800000">
            <a:off x="81307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395dfe967f_0_39"/>
          <p:cNvSpPr/>
          <p:nvPr/>
        </p:nvSpPr>
        <p:spPr>
          <a:xfrm flipH="1" rot="10800000">
            <a:off x="8283125" y="2904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395dfe967f_0_39"/>
          <p:cNvSpPr/>
          <p:nvPr/>
        </p:nvSpPr>
        <p:spPr>
          <a:xfrm>
            <a:off x="7656800" y="2729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395dfe967f_0_39"/>
          <p:cNvSpPr/>
          <p:nvPr/>
        </p:nvSpPr>
        <p:spPr>
          <a:xfrm>
            <a:off x="7885400" y="3034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395dfe967f_0_39"/>
          <p:cNvSpPr/>
          <p:nvPr/>
        </p:nvSpPr>
        <p:spPr>
          <a:xfrm>
            <a:off x="8114000" y="29584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395dfe967f_0_39"/>
          <p:cNvSpPr/>
          <p:nvPr/>
        </p:nvSpPr>
        <p:spPr>
          <a:xfrm>
            <a:off x="8037800" y="3110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395dfe967f_0_39"/>
          <p:cNvSpPr/>
          <p:nvPr/>
        </p:nvSpPr>
        <p:spPr>
          <a:xfrm>
            <a:off x="8190200" y="3187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3395dfe967f_0_39"/>
          <p:cNvSpPr txBox="1"/>
          <p:nvPr/>
        </p:nvSpPr>
        <p:spPr>
          <a:xfrm>
            <a:off x="6615525" y="3328125"/>
            <a:ext cx="178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Predictor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0" name="Google Shape;370;g3395dfe967f_0_39"/>
          <p:cNvSpPr txBox="1"/>
          <p:nvPr/>
        </p:nvSpPr>
        <p:spPr>
          <a:xfrm rot="-5400000">
            <a:off x="5723850" y="2464075"/>
            <a:ext cx="140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Output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1" name="Google Shape;371;g3395dfe967f_0_39"/>
          <p:cNvSpPr txBox="1"/>
          <p:nvPr/>
        </p:nvSpPr>
        <p:spPr>
          <a:xfrm>
            <a:off x="621050" y="3767850"/>
            <a:ext cx="21087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Model is underfitting: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Poor accuracy, but not possible to learn the shape of the data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2" name="Google Shape;372;g3395dfe967f_0_39"/>
          <p:cNvSpPr txBox="1"/>
          <p:nvPr/>
        </p:nvSpPr>
        <p:spPr>
          <a:xfrm>
            <a:off x="3484450" y="3767850"/>
            <a:ext cx="21087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Model is </a:t>
            </a:r>
            <a:b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fitting well: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Good accuracy: general shape learnt well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3" name="Google Shape;373;g3395dfe967f_0_39"/>
          <p:cNvSpPr txBox="1"/>
          <p:nvPr/>
        </p:nvSpPr>
        <p:spPr>
          <a:xfrm>
            <a:off x="6640850" y="3767850"/>
            <a:ext cx="17556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Model is overfitting: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Perfect accuracy on this data. </a:t>
            </a:r>
            <a:r>
              <a:rPr b="1"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So what is the problem?</a:t>
            </a:r>
            <a:endParaRPr b="1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95dfe967f_0_152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2"/>
              <a:t>Model validation: overfitting vs underfitting</a:t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</p:txBody>
      </p:sp>
      <p:sp>
        <p:nvSpPr>
          <p:cNvPr id="379" name="Google Shape;379;g3395dfe967f_0_152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</a:rPr>
              <a:t>Lets add a new, unseen point. This could be from the test set.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  <p:sp>
        <p:nvSpPr>
          <p:cNvPr id="380" name="Google Shape;380;g3395dfe967f_0_152"/>
          <p:cNvSpPr/>
          <p:nvPr/>
        </p:nvSpPr>
        <p:spPr>
          <a:xfrm flipH="1" rot="10800000">
            <a:off x="8283125" y="2904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395dfe967f_0_152"/>
          <p:cNvSpPr/>
          <p:nvPr/>
        </p:nvSpPr>
        <p:spPr>
          <a:xfrm>
            <a:off x="6747250" y="2155669"/>
            <a:ext cx="1555000" cy="1066950"/>
          </a:xfrm>
          <a:custGeom>
            <a:rect b="b" l="l" r="r" t="t"/>
            <a:pathLst>
              <a:path extrusionOk="0" h="42678" w="62200">
                <a:moveTo>
                  <a:pt x="0" y="32149"/>
                </a:moveTo>
                <a:cubicBezTo>
                  <a:pt x="443" y="32622"/>
                  <a:pt x="2186" y="35545"/>
                  <a:pt x="2658" y="34984"/>
                </a:cubicBezTo>
                <a:cubicBezTo>
                  <a:pt x="3131" y="34423"/>
                  <a:pt x="2244" y="29314"/>
                  <a:pt x="2835" y="28782"/>
                </a:cubicBezTo>
                <a:cubicBezTo>
                  <a:pt x="3426" y="28250"/>
                  <a:pt x="5670" y="32355"/>
                  <a:pt x="6202" y="31794"/>
                </a:cubicBezTo>
                <a:cubicBezTo>
                  <a:pt x="6734" y="31233"/>
                  <a:pt x="5582" y="26980"/>
                  <a:pt x="6025" y="25415"/>
                </a:cubicBezTo>
                <a:cubicBezTo>
                  <a:pt x="6468" y="23850"/>
                  <a:pt x="7856" y="22343"/>
                  <a:pt x="8860" y="22402"/>
                </a:cubicBezTo>
                <a:cubicBezTo>
                  <a:pt x="9864" y="22461"/>
                  <a:pt x="11341" y="27039"/>
                  <a:pt x="12050" y="25769"/>
                </a:cubicBezTo>
                <a:cubicBezTo>
                  <a:pt x="12759" y="24499"/>
                  <a:pt x="12641" y="15668"/>
                  <a:pt x="13113" y="14782"/>
                </a:cubicBezTo>
                <a:cubicBezTo>
                  <a:pt x="13586" y="13896"/>
                  <a:pt x="14353" y="20926"/>
                  <a:pt x="14885" y="20453"/>
                </a:cubicBezTo>
                <a:cubicBezTo>
                  <a:pt x="15417" y="19981"/>
                  <a:pt x="15742" y="11386"/>
                  <a:pt x="16303" y="11947"/>
                </a:cubicBezTo>
                <a:cubicBezTo>
                  <a:pt x="16864" y="12508"/>
                  <a:pt x="17425" y="23082"/>
                  <a:pt x="18252" y="23820"/>
                </a:cubicBezTo>
                <a:cubicBezTo>
                  <a:pt x="19079" y="24558"/>
                  <a:pt x="20763" y="18710"/>
                  <a:pt x="21265" y="16377"/>
                </a:cubicBezTo>
                <a:cubicBezTo>
                  <a:pt x="21767" y="14044"/>
                  <a:pt x="21029" y="11504"/>
                  <a:pt x="21265" y="9820"/>
                </a:cubicBezTo>
                <a:cubicBezTo>
                  <a:pt x="21501" y="8137"/>
                  <a:pt x="21679" y="5744"/>
                  <a:pt x="22683" y="6276"/>
                </a:cubicBezTo>
                <a:cubicBezTo>
                  <a:pt x="23687" y="6808"/>
                  <a:pt x="26316" y="13985"/>
                  <a:pt x="27290" y="13010"/>
                </a:cubicBezTo>
                <a:cubicBezTo>
                  <a:pt x="28265" y="12035"/>
                  <a:pt x="28235" y="1285"/>
                  <a:pt x="28530" y="428"/>
                </a:cubicBezTo>
                <a:cubicBezTo>
                  <a:pt x="28825" y="-428"/>
                  <a:pt x="28117" y="5449"/>
                  <a:pt x="29062" y="7871"/>
                </a:cubicBezTo>
                <a:cubicBezTo>
                  <a:pt x="30007" y="10293"/>
                  <a:pt x="32754" y="12331"/>
                  <a:pt x="34201" y="14960"/>
                </a:cubicBezTo>
                <a:cubicBezTo>
                  <a:pt x="35648" y="17589"/>
                  <a:pt x="37066" y="23968"/>
                  <a:pt x="37745" y="23643"/>
                </a:cubicBezTo>
                <a:cubicBezTo>
                  <a:pt x="38424" y="23318"/>
                  <a:pt x="37214" y="13778"/>
                  <a:pt x="38277" y="13010"/>
                </a:cubicBezTo>
                <a:cubicBezTo>
                  <a:pt x="39340" y="12242"/>
                  <a:pt x="43121" y="19065"/>
                  <a:pt x="44125" y="19035"/>
                </a:cubicBezTo>
                <a:cubicBezTo>
                  <a:pt x="45129" y="19006"/>
                  <a:pt x="43830" y="9880"/>
                  <a:pt x="44302" y="12833"/>
                </a:cubicBezTo>
                <a:cubicBezTo>
                  <a:pt x="44775" y="15787"/>
                  <a:pt x="46458" y="35309"/>
                  <a:pt x="46960" y="36756"/>
                </a:cubicBezTo>
                <a:cubicBezTo>
                  <a:pt x="47462" y="38203"/>
                  <a:pt x="47256" y="25031"/>
                  <a:pt x="47315" y="21516"/>
                </a:cubicBezTo>
                <a:cubicBezTo>
                  <a:pt x="47374" y="18001"/>
                  <a:pt x="46813" y="14605"/>
                  <a:pt x="47315" y="15668"/>
                </a:cubicBezTo>
                <a:cubicBezTo>
                  <a:pt x="47817" y="16731"/>
                  <a:pt x="49441" y="23968"/>
                  <a:pt x="50327" y="27896"/>
                </a:cubicBezTo>
                <a:cubicBezTo>
                  <a:pt x="51213" y="31824"/>
                  <a:pt x="52129" y="40271"/>
                  <a:pt x="52631" y="39237"/>
                </a:cubicBezTo>
                <a:cubicBezTo>
                  <a:pt x="53133" y="38203"/>
                  <a:pt x="52808" y="22638"/>
                  <a:pt x="53340" y="21693"/>
                </a:cubicBezTo>
                <a:cubicBezTo>
                  <a:pt x="53872" y="20748"/>
                  <a:pt x="55260" y="32591"/>
                  <a:pt x="55821" y="33566"/>
                </a:cubicBezTo>
                <a:cubicBezTo>
                  <a:pt x="56382" y="34541"/>
                  <a:pt x="56176" y="26035"/>
                  <a:pt x="56707" y="27541"/>
                </a:cubicBezTo>
                <a:cubicBezTo>
                  <a:pt x="57239" y="29047"/>
                  <a:pt x="58095" y="42013"/>
                  <a:pt x="59010" y="42604"/>
                </a:cubicBezTo>
                <a:cubicBezTo>
                  <a:pt x="59926" y="43195"/>
                  <a:pt x="61668" y="33006"/>
                  <a:pt x="62200" y="31086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382" name="Google Shape;382;g3395dfe967f_0_152"/>
          <p:cNvGrpSpPr/>
          <p:nvPr/>
        </p:nvGrpSpPr>
        <p:grpSpPr>
          <a:xfrm>
            <a:off x="7523650" y="2232475"/>
            <a:ext cx="192600" cy="192600"/>
            <a:chOff x="2709625" y="2331175"/>
            <a:chExt cx="192600" cy="192600"/>
          </a:xfrm>
        </p:grpSpPr>
        <p:cxnSp>
          <p:nvCxnSpPr>
            <p:cNvPr id="383" name="Google Shape;383;g3395dfe967f_0_152"/>
            <p:cNvCxnSpPr/>
            <p:nvPr/>
          </p:nvCxnSpPr>
          <p:spPr>
            <a:xfrm>
              <a:off x="2709625" y="2331175"/>
              <a:ext cx="192600" cy="192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g3395dfe967f_0_152"/>
            <p:cNvCxnSpPr/>
            <p:nvPr/>
          </p:nvCxnSpPr>
          <p:spPr>
            <a:xfrm flipH="1">
              <a:off x="2709625" y="2331175"/>
              <a:ext cx="192600" cy="192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5" name="Google Shape;385;g3395dfe967f_0_152"/>
          <p:cNvGrpSpPr/>
          <p:nvPr/>
        </p:nvGrpSpPr>
        <p:grpSpPr>
          <a:xfrm>
            <a:off x="4520863" y="2256925"/>
            <a:ext cx="192600" cy="192600"/>
            <a:chOff x="2693575" y="2355625"/>
            <a:chExt cx="192600" cy="192600"/>
          </a:xfrm>
        </p:grpSpPr>
        <p:cxnSp>
          <p:nvCxnSpPr>
            <p:cNvPr id="386" name="Google Shape;386;g3395dfe967f_0_152"/>
            <p:cNvCxnSpPr/>
            <p:nvPr/>
          </p:nvCxnSpPr>
          <p:spPr>
            <a:xfrm>
              <a:off x="2693575" y="2355625"/>
              <a:ext cx="192600" cy="192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g3395dfe967f_0_152"/>
            <p:cNvCxnSpPr/>
            <p:nvPr/>
          </p:nvCxnSpPr>
          <p:spPr>
            <a:xfrm flipH="1">
              <a:off x="2693575" y="2355625"/>
              <a:ext cx="192600" cy="192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88" name="Google Shape;388;g3395dfe967f_0_152"/>
          <p:cNvCxnSpPr/>
          <p:nvPr/>
        </p:nvCxnSpPr>
        <p:spPr>
          <a:xfrm>
            <a:off x="671925" y="1936400"/>
            <a:ext cx="0" cy="139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g3395dfe967f_0_152"/>
          <p:cNvCxnSpPr/>
          <p:nvPr/>
        </p:nvCxnSpPr>
        <p:spPr>
          <a:xfrm rot="10800000">
            <a:off x="672025" y="3328125"/>
            <a:ext cx="17877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g3395dfe967f_0_152"/>
          <p:cNvSpPr/>
          <p:nvPr/>
        </p:nvSpPr>
        <p:spPr>
          <a:xfrm>
            <a:off x="7727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395dfe967f_0_152"/>
          <p:cNvSpPr/>
          <p:nvPr/>
        </p:nvSpPr>
        <p:spPr>
          <a:xfrm>
            <a:off x="848925" y="2998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395dfe967f_0_152"/>
          <p:cNvSpPr/>
          <p:nvPr/>
        </p:nvSpPr>
        <p:spPr>
          <a:xfrm>
            <a:off x="848925" y="28458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395dfe967f_0_152"/>
          <p:cNvSpPr/>
          <p:nvPr/>
        </p:nvSpPr>
        <p:spPr>
          <a:xfrm>
            <a:off x="9251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395dfe967f_0_152"/>
          <p:cNvSpPr/>
          <p:nvPr/>
        </p:nvSpPr>
        <p:spPr>
          <a:xfrm>
            <a:off x="10775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395dfe967f_0_152"/>
          <p:cNvSpPr/>
          <p:nvPr/>
        </p:nvSpPr>
        <p:spPr>
          <a:xfrm>
            <a:off x="9251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3395dfe967f_0_152"/>
          <p:cNvSpPr/>
          <p:nvPr/>
        </p:nvSpPr>
        <p:spPr>
          <a:xfrm>
            <a:off x="1001325" y="26934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395dfe967f_0_152"/>
          <p:cNvSpPr/>
          <p:nvPr/>
        </p:nvSpPr>
        <p:spPr>
          <a:xfrm>
            <a:off x="1153725" y="2617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395dfe967f_0_152"/>
          <p:cNvSpPr/>
          <p:nvPr/>
        </p:nvSpPr>
        <p:spPr>
          <a:xfrm>
            <a:off x="1306125" y="2541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395dfe967f_0_152"/>
          <p:cNvSpPr/>
          <p:nvPr/>
        </p:nvSpPr>
        <p:spPr>
          <a:xfrm>
            <a:off x="1462100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395dfe967f_0_152"/>
          <p:cNvSpPr/>
          <p:nvPr/>
        </p:nvSpPr>
        <p:spPr>
          <a:xfrm>
            <a:off x="1103600" y="2501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395dfe967f_0_152"/>
          <p:cNvSpPr/>
          <p:nvPr/>
        </p:nvSpPr>
        <p:spPr>
          <a:xfrm>
            <a:off x="1229925" y="27315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395dfe967f_0_152"/>
          <p:cNvSpPr/>
          <p:nvPr/>
        </p:nvSpPr>
        <p:spPr>
          <a:xfrm>
            <a:off x="1179800" y="2425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395dfe967f_0_152"/>
          <p:cNvSpPr/>
          <p:nvPr/>
        </p:nvSpPr>
        <p:spPr>
          <a:xfrm>
            <a:off x="1332200" y="2272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395dfe967f_0_152"/>
          <p:cNvSpPr/>
          <p:nvPr/>
        </p:nvSpPr>
        <p:spPr>
          <a:xfrm>
            <a:off x="1306125" y="2371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395dfe967f_0_152"/>
          <p:cNvSpPr/>
          <p:nvPr/>
        </p:nvSpPr>
        <p:spPr>
          <a:xfrm>
            <a:off x="1507100" y="2326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395dfe967f_0_152"/>
          <p:cNvSpPr/>
          <p:nvPr/>
        </p:nvSpPr>
        <p:spPr>
          <a:xfrm flipH="1" rot="10800000">
            <a:off x="17299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395dfe967f_0_152"/>
          <p:cNvSpPr/>
          <p:nvPr/>
        </p:nvSpPr>
        <p:spPr>
          <a:xfrm flipH="1" rot="10800000">
            <a:off x="18823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395dfe967f_0_152"/>
          <p:cNvSpPr/>
          <p:nvPr/>
        </p:nvSpPr>
        <p:spPr>
          <a:xfrm flipH="1" rot="10800000">
            <a:off x="1882325" y="25999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395dfe967f_0_152"/>
          <p:cNvSpPr/>
          <p:nvPr/>
        </p:nvSpPr>
        <p:spPr>
          <a:xfrm flipH="1" rot="10800000">
            <a:off x="1958525" y="2523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395dfe967f_0_152"/>
          <p:cNvSpPr/>
          <p:nvPr/>
        </p:nvSpPr>
        <p:spPr>
          <a:xfrm flipH="1" rot="10800000">
            <a:off x="21109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395dfe967f_0_152"/>
          <p:cNvSpPr/>
          <p:nvPr/>
        </p:nvSpPr>
        <p:spPr>
          <a:xfrm flipH="1" rot="10800000">
            <a:off x="19585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3395dfe967f_0_152"/>
          <p:cNvSpPr/>
          <p:nvPr/>
        </p:nvSpPr>
        <p:spPr>
          <a:xfrm flipH="1" rot="10800000">
            <a:off x="20347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395dfe967f_0_152"/>
          <p:cNvSpPr/>
          <p:nvPr/>
        </p:nvSpPr>
        <p:spPr>
          <a:xfrm flipH="1" rot="10800000">
            <a:off x="21871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395dfe967f_0_152"/>
          <p:cNvSpPr/>
          <p:nvPr/>
        </p:nvSpPr>
        <p:spPr>
          <a:xfrm flipH="1" rot="10800000">
            <a:off x="2339525" y="2904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395dfe967f_0_152"/>
          <p:cNvSpPr/>
          <p:nvPr/>
        </p:nvSpPr>
        <p:spPr>
          <a:xfrm>
            <a:off x="1484600" y="2120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395dfe967f_0_152"/>
          <p:cNvSpPr/>
          <p:nvPr/>
        </p:nvSpPr>
        <p:spPr>
          <a:xfrm>
            <a:off x="1713200" y="2729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395dfe967f_0_152"/>
          <p:cNvSpPr/>
          <p:nvPr/>
        </p:nvSpPr>
        <p:spPr>
          <a:xfrm>
            <a:off x="1941800" y="3034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395dfe967f_0_152"/>
          <p:cNvSpPr/>
          <p:nvPr/>
        </p:nvSpPr>
        <p:spPr>
          <a:xfrm>
            <a:off x="2170400" y="29584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395dfe967f_0_152"/>
          <p:cNvSpPr/>
          <p:nvPr/>
        </p:nvSpPr>
        <p:spPr>
          <a:xfrm>
            <a:off x="2094200" y="3110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395dfe967f_0_152"/>
          <p:cNvSpPr/>
          <p:nvPr/>
        </p:nvSpPr>
        <p:spPr>
          <a:xfrm>
            <a:off x="2246600" y="3187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g3395dfe967f_0_152"/>
          <p:cNvCxnSpPr/>
          <p:nvPr/>
        </p:nvCxnSpPr>
        <p:spPr>
          <a:xfrm flipH="1" rot="10800000">
            <a:off x="681900" y="2312725"/>
            <a:ext cx="1692600" cy="8511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2" name="Google Shape;422;g3395dfe967f_0_152"/>
          <p:cNvSpPr txBox="1"/>
          <p:nvPr/>
        </p:nvSpPr>
        <p:spPr>
          <a:xfrm>
            <a:off x="671925" y="3328125"/>
            <a:ext cx="178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Predictor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3" name="Google Shape;423;g3395dfe967f_0_152"/>
          <p:cNvSpPr txBox="1"/>
          <p:nvPr/>
        </p:nvSpPr>
        <p:spPr>
          <a:xfrm rot="-5400000">
            <a:off x="-219750" y="2464075"/>
            <a:ext cx="140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Output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24" name="Google Shape;424;g3395dfe967f_0_152"/>
          <p:cNvCxnSpPr/>
          <p:nvPr/>
        </p:nvCxnSpPr>
        <p:spPr>
          <a:xfrm>
            <a:off x="3643725" y="1936400"/>
            <a:ext cx="0" cy="139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g3395dfe967f_0_152"/>
          <p:cNvCxnSpPr/>
          <p:nvPr/>
        </p:nvCxnSpPr>
        <p:spPr>
          <a:xfrm rot="10800000">
            <a:off x="3643825" y="3328125"/>
            <a:ext cx="17877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g3395dfe967f_0_152"/>
          <p:cNvSpPr/>
          <p:nvPr/>
        </p:nvSpPr>
        <p:spPr>
          <a:xfrm>
            <a:off x="37445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395dfe967f_0_152"/>
          <p:cNvSpPr/>
          <p:nvPr/>
        </p:nvSpPr>
        <p:spPr>
          <a:xfrm>
            <a:off x="3820725" y="2998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395dfe967f_0_152"/>
          <p:cNvSpPr/>
          <p:nvPr/>
        </p:nvSpPr>
        <p:spPr>
          <a:xfrm>
            <a:off x="3820725" y="28458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395dfe967f_0_152"/>
          <p:cNvSpPr/>
          <p:nvPr/>
        </p:nvSpPr>
        <p:spPr>
          <a:xfrm>
            <a:off x="38969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395dfe967f_0_152"/>
          <p:cNvSpPr/>
          <p:nvPr/>
        </p:nvSpPr>
        <p:spPr>
          <a:xfrm>
            <a:off x="40493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395dfe967f_0_152"/>
          <p:cNvSpPr/>
          <p:nvPr/>
        </p:nvSpPr>
        <p:spPr>
          <a:xfrm>
            <a:off x="38969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395dfe967f_0_152"/>
          <p:cNvSpPr/>
          <p:nvPr/>
        </p:nvSpPr>
        <p:spPr>
          <a:xfrm>
            <a:off x="3973125" y="26934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395dfe967f_0_152"/>
          <p:cNvSpPr/>
          <p:nvPr/>
        </p:nvSpPr>
        <p:spPr>
          <a:xfrm>
            <a:off x="4125525" y="2617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395dfe967f_0_152"/>
          <p:cNvSpPr/>
          <p:nvPr/>
        </p:nvSpPr>
        <p:spPr>
          <a:xfrm>
            <a:off x="4277925" y="2541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395dfe967f_0_152"/>
          <p:cNvSpPr/>
          <p:nvPr/>
        </p:nvSpPr>
        <p:spPr>
          <a:xfrm>
            <a:off x="4433900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395dfe967f_0_152"/>
          <p:cNvSpPr/>
          <p:nvPr/>
        </p:nvSpPr>
        <p:spPr>
          <a:xfrm>
            <a:off x="4075400" y="2501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395dfe967f_0_152"/>
          <p:cNvSpPr/>
          <p:nvPr/>
        </p:nvSpPr>
        <p:spPr>
          <a:xfrm>
            <a:off x="4201725" y="27315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395dfe967f_0_152"/>
          <p:cNvSpPr/>
          <p:nvPr/>
        </p:nvSpPr>
        <p:spPr>
          <a:xfrm>
            <a:off x="4151600" y="2425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395dfe967f_0_152"/>
          <p:cNvSpPr/>
          <p:nvPr/>
        </p:nvSpPr>
        <p:spPr>
          <a:xfrm>
            <a:off x="4304000" y="2272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395dfe967f_0_152"/>
          <p:cNvSpPr/>
          <p:nvPr/>
        </p:nvSpPr>
        <p:spPr>
          <a:xfrm>
            <a:off x="4277925" y="2371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3395dfe967f_0_152"/>
          <p:cNvSpPr/>
          <p:nvPr/>
        </p:nvSpPr>
        <p:spPr>
          <a:xfrm>
            <a:off x="4478900" y="2326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3395dfe967f_0_152"/>
          <p:cNvSpPr/>
          <p:nvPr/>
        </p:nvSpPr>
        <p:spPr>
          <a:xfrm flipH="1" rot="10800000">
            <a:off x="47017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395dfe967f_0_152"/>
          <p:cNvSpPr/>
          <p:nvPr/>
        </p:nvSpPr>
        <p:spPr>
          <a:xfrm flipH="1" rot="10800000">
            <a:off x="48541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395dfe967f_0_152"/>
          <p:cNvSpPr/>
          <p:nvPr/>
        </p:nvSpPr>
        <p:spPr>
          <a:xfrm flipH="1" rot="10800000">
            <a:off x="4854125" y="25999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3395dfe967f_0_152"/>
          <p:cNvSpPr/>
          <p:nvPr/>
        </p:nvSpPr>
        <p:spPr>
          <a:xfrm flipH="1" rot="10800000">
            <a:off x="4930325" y="2523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395dfe967f_0_152"/>
          <p:cNvSpPr/>
          <p:nvPr/>
        </p:nvSpPr>
        <p:spPr>
          <a:xfrm flipH="1" rot="10800000">
            <a:off x="50827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3395dfe967f_0_152"/>
          <p:cNvSpPr/>
          <p:nvPr/>
        </p:nvSpPr>
        <p:spPr>
          <a:xfrm flipH="1" rot="10800000">
            <a:off x="49303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395dfe967f_0_152"/>
          <p:cNvSpPr/>
          <p:nvPr/>
        </p:nvSpPr>
        <p:spPr>
          <a:xfrm flipH="1" rot="10800000">
            <a:off x="50065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395dfe967f_0_152"/>
          <p:cNvSpPr/>
          <p:nvPr/>
        </p:nvSpPr>
        <p:spPr>
          <a:xfrm flipH="1" rot="10800000">
            <a:off x="51589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395dfe967f_0_152"/>
          <p:cNvSpPr/>
          <p:nvPr/>
        </p:nvSpPr>
        <p:spPr>
          <a:xfrm flipH="1" rot="10800000">
            <a:off x="5311325" y="2904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3395dfe967f_0_152"/>
          <p:cNvSpPr/>
          <p:nvPr/>
        </p:nvSpPr>
        <p:spPr>
          <a:xfrm>
            <a:off x="4456400" y="2120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395dfe967f_0_152"/>
          <p:cNvSpPr/>
          <p:nvPr/>
        </p:nvSpPr>
        <p:spPr>
          <a:xfrm>
            <a:off x="4685000" y="2729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395dfe967f_0_152"/>
          <p:cNvSpPr/>
          <p:nvPr/>
        </p:nvSpPr>
        <p:spPr>
          <a:xfrm>
            <a:off x="4913600" y="3034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395dfe967f_0_152"/>
          <p:cNvSpPr/>
          <p:nvPr/>
        </p:nvSpPr>
        <p:spPr>
          <a:xfrm>
            <a:off x="5142200" y="29584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395dfe967f_0_152"/>
          <p:cNvSpPr/>
          <p:nvPr/>
        </p:nvSpPr>
        <p:spPr>
          <a:xfrm>
            <a:off x="5066000" y="3110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395dfe967f_0_152"/>
          <p:cNvSpPr/>
          <p:nvPr/>
        </p:nvSpPr>
        <p:spPr>
          <a:xfrm>
            <a:off x="5218400" y="3187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395dfe967f_0_152"/>
          <p:cNvSpPr txBox="1"/>
          <p:nvPr/>
        </p:nvSpPr>
        <p:spPr>
          <a:xfrm>
            <a:off x="3643725" y="3328125"/>
            <a:ext cx="178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Predictor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8" name="Google Shape;458;g3395dfe967f_0_152"/>
          <p:cNvSpPr txBox="1"/>
          <p:nvPr/>
        </p:nvSpPr>
        <p:spPr>
          <a:xfrm rot="-5400000">
            <a:off x="2752050" y="2464075"/>
            <a:ext cx="140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Output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9" name="Google Shape;459;g3395dfe967f_0_152"/>
          <p:cNvSpPr/>
          <p:nvPr/>
        </p:nvSpPr>
        <p:spPr>
          <a:xfrm>
            <a:off x="3812050" y="2340200"/>
            <a:ext cx="1521395" cy="824378"/>
          </a:xfrm>
          <a:custGeom>
            <a:rect b="b" l="l" r="r" t="t"/>
            <a:pathLst>
              <a:path extrusionOk="0" h="31191" w="63710">
                <a:moveTo>
                  <a:pt x="0" y="29438"/>
                </a:moveTo>
                <a:cubicBezTo>
                  <a:pt x="4741" y="24535"/>
                  <a:pt x="17827" y="-274"/>
                  <a:pt x="28445" y="18"/>
                </a:cubicBezTo>
                <a:cubicBezTo>
                  <a:pt x="39063" y="310"/>
                  <a:pt x="57833" y="25996"/>
                  <a:pt x="63710" y="31191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460" name="Google Shape;460;g3395dfe967f_0_152"/>
          <p:cNvCxnSpPr/>
          <p:nvPr/>
        </p:nvCxnSpPr>
        <p:spPr>
          <a:xfrm>
            <a:off x="6615525" y="1936400"/>
            <a:ext cx="0" cy="139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g3395dfe967f_0_152"/>
          <p:cNvCxnSpPr/>
          <p:nvPr/>
        </p:nvCxnSpPr>
        <p:spPr>
          <a:xfrm rot="10800000">
            <a:off x="6615625" y="3328125"/>
            <a:ext cx="17877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g3395dfe967f_0_152"/>
          <p:cNvSpPr/>
          <p:nvPr/>
        </p:nvSpPr>
        <p:spPr>
          <a:xfrm>
            <a:off x="67163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395dfe967f_0_152"/>
          <p:cNvSpPr/>
          <p:nvPr/>
        </p:nvSpPr>
        <p:spPr>
          <a:xfrm>
            <a:off x="6792525" y="2998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395dfe967f_0_152"/>
          <p:cNvSpPr/>
          <p:nvPr/>
        </p:nvSpPr>
        <p:spPr>
          <a:xfrm>
            <a:off x="6792525" y="28458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395dfe967f_0_152"/>
          <p:cNvSpPr/>
          <p:nvPr/>
        </p:nvSpPr>
        <p:spPr>
          <a:xfrm>
            <a:off x="68687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395dfe967f_0_152"/>
          <p:cNvSpPr/>
          <p:nvPr/>
        </p:nvSpPr>
        <p:spPr>
          <a:xfrm>
            <a:off x="70211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395dfe967f_0_152"/>
          <p:cNvSpPr/>
          <p:nvPr/>
        </p:nvSpPr>
        <p:spPr>
          <a:xfrm>
            <a:off x="68687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395dfe967f_0_152"/>
          <p:cNvSpPr/>
          <p:nvPr/>
        </p:nvSpPr>
        <p:spPr>
          <a:xfrm>
            <a:off x="6944925" y="26934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395dfe967f_0_152"/>
          <p:cNvSpPr/>
          <p:nvPr/>
        </p:nvSpPr>
        <p:spPr>
          <a:xfrm>
            <a:off x="7097325" y="2617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395dfe967f_0_152"/>
          <p:cNvSpPr/>
          <p:nvPr/>
        </p:nvSpPr>
        <p:spPr>
          <a:xfrm>
            <a:off x="7249725" y="2541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395dfe967f_0_152"/>
          <p:cNvSpPr/>
          <p:nvPr/>
        </p:nvSpPr>
        <p:spPr>
          <a:xfrm>
            <a:off x="7405700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3395dfe967f_0_152"/>
          <p:cNvSpPr/>
          <p:nvPr/>
        </p:nvSpPr>
        <p:spPr>
          <a:xfrm>
            <a:off x="7047200" y="2501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395dfe967f_0_152"/>
          <p:cNvSpPr/>
          <p:nvPr/>
        </p:nvSpPr>
        <p:spPr>
          <a:xfrm>
            <a:off x="7173525" y="27315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395dfe967f_0_152"/>
          <p:cNvSpPr/>
          <p:nvPr/>
        </p:nvSpPr>
        <p:spPr>
          <a:xfrm>
            <a:off x="7123400" y="2425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395dfe967f_0_152"/>
          <p:cNvSpPr/>
          <p:nvPr/>
        </p:nvSpPr>
        <p:spPr>
          <a:xfrm>
            <a:off x="7275800" y="2272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3395dfe967f_0_152"/>
          <p:cNvSpPr/>
          <p:nvPr/>
        </p:nvSpPr>
        <p:spPr>
          <a:xfrm>
            <a:off x="7249725" y="2371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395dfe967f_0_152"/>
          <p:cNvSpPr/>
          <p:nvPr/>
        </p:nvSpPr>
        <p:spPr>
          <a:xfrm>
            <a:off x="7450700" y="2326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395dfe967f_0_152"/>
          <p:cNvSpPr/>
          <p:nvPr/>
        </p:nvSpPr>
        <p:spPr>
          <a:xfrm flipH="1" rot="10800000">
            <a:off x="76735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395dfe967f_0_152"/>
          <p:cNvSpPr/>
          <p:nvPr/>
        </p:nvSpPr>
        <p:spPr>
          <a:xfrm flipH="1" rot="10800000">
            <a:off x="78259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3395dfe967f_0_152"/>
          <p:cNvSpPr/>
          <p:nvPr/>
        </p:nvSpPr>
        <p:spPr>
          <a:xfrm flipH="1" rot="10800000">
            <a:off x="7825925" y="25999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395dfe967f_0_152"/>
          <p:cNvSpPr/>
          <p:nvPr/>
        </p:nvSpPr>
        <p:spPr>
          <a:xfrm flipH="1" rot="10800000">
            <a:off x="7902125" y="2523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395dfe967f_0_152"/>
          <p:cNvSpPr/>
          <p:nvPr/>
        </p:nvSpPr>
        <p:spPr>
          <a:xfrm flipH="1" rot="10800000">
            <a:off x="80545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395dfe967f_0_152"/>
          <p:cNvSpPr/>
          <p:nvPr/>
        </p:nvSpPr>
        <p:spPr>
          <a:xfrm flipH="1" rot="10800000">
            <a:off x="79021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3395dfe967f_0_152"/>
          <p:cNvSpPr/>
          <p:nvPr/>
        </p:nvSpPr>
        <p:spPr>
          <a:xfrm flipH="1" rot="10800000">
            <a:off x="79783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395dfe967f_0_152"/>
          <p:cNvSpPr/>
          <p:nvPr/>
        </p:nvSpPr>
        <p:spPr>
          <a:xfrm flipH="1" rot="10800000">
            <a:off x="81307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3395dfe967f_0_152"/>
          <p:cNvSpPr/>
          <p:nvPr/>
        </p:nvSpPr>
        <p:spPr>
          <a:xfrm>
            <a:off x="7428200" y="2120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395dfe967f_0_152"/>
          <p:cNvSpPr/>
          <p:nvPr/>
        </p:nvSpPr>
        <p:spPr>
          <a:xfrm>
            <a:off x="7656800" y="2729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3395dfe967f_0_152"/>
          <p:cNvSpPr/>
          <p:nvPr/>
        </p:nvSpPr>
        <p:spPr>
          <a:xfrm>
            <a:off x="7885400" y="3034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3395dfe967f_0_152"/>
          <p:cNvSpPr/>
          <p:nvPr/>
        </p:nvSpPr>
        <p:spPr>
          <a:xfrm>
            <a:off x="8114000" y="29584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395dfe967f_0_152"/>
          <p:cNvSpPr/>
          <p:nvPr/>
        </p:nvSpPr>
        <p:spPr>
          <a:xfrm>
            <a:off x="8037800" y="3110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395dfe967f_0_152"/>
          <p:cNvSpPr/>
          <p:nvPr/>
        </p:nvSpPr>
        <p:spPr>
          <a:xfrm>
            <a:off x="8190200" y="3187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395dfe967f_0_152"/>
          <p:cNvSpPr txBox="1"/>
          <p:nvPr/>
        </p:nvSpPr>
        <p:spPr>
          <a:xfrm>
            <a:off x="6615525" y="3328125"/>
            <a:ext cx="178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Predictor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3" name="Google Shape;493;g3395dfe967f_0_152"/>
          <p:cNvSpPr txBox="1"/>
          <p:nvPr/>
        </p:nvSpPr>
        <p:spPr>
          <a:xfrm rot="-5400000">
            <a:off x="5723850" y="2464075"/>
            <a:ext cx="140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Output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94" name="Google Shape;494;g3395dfe967f_0_152"/>
          <p:cNvGrpSpPr/>
          <p:nvPr/>
        </p:nvGrpSpPr>
        <p:grpSpPr>
          <a:xfrm>
            <a:off x="1548763" y="2256925"/>
            <a:ext cx="192600" cy="192600"/>
            <a:chOff x="2693575" y="2355625"/>
            <a:chExt cx="192600" cy="192600"/>
          </a:xfrm>
        </p:grpSpPr>
        <p:cxnSp>
          <p:nvCxnSpPr>
            <p:cNvPr id="495" name="Google Shape;495;g3395dfe967f_0_152"/>
            <p:cNvCxnSpPr/>
            <p:nvPr/>
          </p:nvCxnSpPr>
          <p:spPr>
            <a:xfrm>
              <a:off x="2693575" y="2355625"/>
              <a:ext cx="192600" cy="192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g3395dfe967f_0_152"/>
            <p:cNvCxnSpPr/>
            <p:nvPr/>
          </p:nvCxnSpPr>
          <p:spPr>
            <a:xfrm flipH="1">
              <a:off x="2693575" y="2355625"/>
              <a:ext cx="192600" cy="192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97" name="Google Shape;497;g3395dfe967f_0_152"/>
          <p:cNvCxnSpPr/>
          <p:nvPr/>
        </p:nvCxnSpPr>
        <p:spPr>
          <a:xfrm>
            <a:off x="1648050" y="2361325"/>
            <a:ext cx="0" cy="31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98" name="Google Shape;498;g3395dfe967f_0_152"/>
          <p:cNvCxnSpPr/>
          <p:nvPr/>
        </p:nvCxnSpPr>
        <p:spPr>
          <a:xfrm flipH="1">
            <a:off x="7619888" y="2317213"/>
            <a:ext cx="2400" cy="27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9" name="Google Shape;499;g3395dfe967f_0_152"/>
          <p:cNvSpPr txBox="1"/>
          <p:nvPr/>
        </p:nvSpPr>
        <p:spPr>
          <a:xfrm>
            <a:off x="3484450" y="3767850"/>
            <a:ext cx="2108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Model predicts new point well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0" name="Google Shape;500;g3395dfe967f_0_152"/>
          <p:cNvSpPr txBox="1"/>
          <p:nvPr/>
        </p:nvSpPr>
        <p:spPr>
          <a:xfrm>
            <a:off x="6640850" y="3767850"/>
            <a:ext cx="1883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Model does not predict new point well</a:t>
            </a:r>
            <a:endParaRPr b="1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1" name="Google Shape;501;g3395dfe967f_0_152"/>
          <p:cNvSpPr txBox="1"/>
          <p:nvPr/>
        </p:nvSpPr>
        <p:spPr>
          <a:xfrm>
            <a:off x="621050" y="3767850"/>
            <a:ext cx="2108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Model does not predict new point well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395dfe967f_0_386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2"/>
              <a:t>Model validation: bias variance tradeoff</a:t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</p:txBody>
      </p:sp>
      <p:sp>
        <p:nvSpPr>
          <p:cNvPr id="507" name="Google Shape;507;g3395dfe967f_0_386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</a:rPr>
              <a:t>Total error is a function of the bias and the variance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  <p:cxnSp>
        <p:nvCxnSpPr>
          <p:cNvPr id="508" name="Google Shape;508;g3395dfe967f_0_386"/>
          <p:cNvCxnSpPr/>
          <p:nvPr/>
        </p:nvCxnSpPr>
        <p:spPr>
          <a:xfrm>
            <a:off x="2903138" y="1942750"/>
            <a:ext cx="0" cy="2496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g3395dfe967f_0_386"/>
          <p:cNvCxnSpPr/>
          <p:nvPr/>
        </p:nvCxnSpPr>
        <p:spPr>
          <a:xfrm rot="10800000">
            <a:off x="2903363" y="4438800"/>
            <a:ext cx="3337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g3395dfe967f_0_386"/>
          <p:cNvSpPr txBox="1"/>
          <p:nvPr/>
        </p:nvSpPr>
        <p:spPr>
          <a:xfrm>
            <a:off x="2834675" y="4515000"/>
            <a:ext cx="348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Model complexity</a:t>
            </a:r>
            <a:endParaRPr sz="9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11" name="Google Shape;511;g3395dfe967f_0_386"/>
          <p:cNvSpPr txBox="1"/>
          <p:nvPr/>
        </p:nvSpPr>
        <p:spPr>
          <a:xfrm rot="-5400000">
            <a:off x="1968425" y="2906850"/>
            <a:ext cx="140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Error</a:t>
            </a:r>
            <a:endParaRPr sz="9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12" name="Google Shape;512;g3395dfe967f_0_386"/>
          <p:cNvSpPr/>
          <p:nvPr/>
        </p:nvSpPr>
        <p:spPr>
          <a:xfrm flipH="1" rot="10800000">
            <a:off x="3132075" y="263950"/>
            <a:ext cx="3063600" cy="3226500"/>
          </a:xfrm>
          <a:prstGeom prst="arc">
            <a:avLst>
              <a:gd fmla="val 11719481" name="adj1"/>
              <a:gd fmla="val 20723517" name="adj2"/>
            </a:avLst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3395dfe967f_0_386"/>
          <p:cNvSpPr/>
          <p:nvPr/>
        </p:nvSpPr>
        <p:spPr>
          <a:xfrm flipH="1" rot="10800000">
            <a:off x="-214525" y="416400"/>
            <a:ext cx="6890700" cy="3774600"/>
          </a:xfrm>
          <a:prstGeom prst="arc">
            <a:avLst>
              <a:gd fmla="val 16353974" name="adj1"/>
              <a:gd fmla="val 21165767" name="adj2"/>
            </a:avLst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395dfe967f_0_386"/>
          <p:cNvSpPr/>
          <p:nvPr/>
        </p:nvSpPr>
        <p:spPr>
          <a:xfrm rot="10800000">
            <a:off x="2975575" y="416350"/>
            <a:ext cx="6562500" cy="3774600"/>
          </a:xfrm>
          <a:prstGeom prst="arc">
            <a:avLst>
              <a:gd fmla="val 16353974" name="adj1"/>
              <a:gd fmla="val 21165767" name="adj2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g3395dfe967f_0_386"/>
          <p:cNvCxnSpPr/>
          <p:nvPr/>
        </p:nvCxnSpPr>
        <p:spPr>
          <a:xfrm>
            <a:off x="4655750" y="2449050"/>
            <a:ext cx="0" cy="1989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6" name="Google Shape;516;g3395dfe967f_0_386"/>
          <p:cNvSpPr txBox="1"/>
          <p:nvPr/>
        </p:nvSpPr>
        <p:spPr>
          <a:xfrm>
            <a:off x="4655750" y="1861400"/>
            <a:ext cx="348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Total error</a:t>
            </a:r>
            <a:endParaRPr sz="9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17" name="Google Shape;517;g3395dfe967f_0_386"/>
          <p:cNvSpPr txBox="1"/>
          <p:nvPr/>
        </p:nvSpPr>
        <p:spPr>
          <a:xfrm>
            <a:off x="3761500" y="1861400"/>
            <a:ext cx="174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Optimum model complexity</a:t>
            </a:r>
            <a:endParaRPr sz="9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18" name="Google Shape;518;g3395dfe967f_0_386"/>
          <p:cNvSpPr txBox="1"/>
          <p:nvPr/>
        </p:nvSpPr>
        <p:spPr>
          <a:xfrm>
            <a:off x="6240875" y="2470800"/>
            <a:ext cx="17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Variance</a:t>
            </a:r>
            <a:endParaRPr sz="9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19" name="Google Shape;519;g3395dfe967f_0_386"/>
          <p:cNvSpPr txBox="1"/>
          <p:nvPr/>
        </p:nvSpPr>
        <p:spPr>
          <a:xfrm>
            <a:off x="6099575" y="3790350"/>
            <a:ext cx="127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Bias squared</a:t>
            </a:r>
            <a:endParaRPr sz="9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95dfe967f_0_537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2"/>
              <a:t>Model validation: bias variance tradeoff</a:t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</p:txBody>
      </p:sp>
      <p:sp>
        <p:nvSpPr>
          <p:cNvPr id="525" name="Google Shape;525;g3395dfe967f_0_537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</a:rPr>
              <a:t>Total error is a function of the bias and the variance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  <p:sp>
        <p:nvSpPr>
          <p:cNvPr id="526" name="Google Shape;526;g3395dfe967f_0_537"/>
          <p:cNvSpPr/>
          <p:nvPr/>
        </p:nvSpPr>
        <p:spPr>
          <a:xfrm>
            <a:off x="6747250" y="2155669"/>
            <a:ext cx="1555000" cy="1066950"/>
          </a:xfrm>
          <a:custGeom>
            <a:rect b="b" l="l" r="r" t="t"/>
            <a:pathLst>
              <a:path extrusionOk="0" h="42678" w="62200">
                <a:moveTo>
                  <a:pt x="0" y="32149"/>
                </a:moveTo>
                <a:cubicBezTo>
                  <a:pt x="443" y="32622"/>
                  <a:pt x="2186" y="35545"/>
                  <a:pt x="2658" y="34984"/>
                </a:cubicBezTo>
                <a:cubicBezTo>
                  <a:pt x="3131" y="34423"/>
                  <a:pt x="2244" y="29314"/>
                  <a:pt x="2835" y="28782"/>
                </a:cubicBezTo>
                <a:cubicBezTo>
                  <a:pt x="3426" y="28250"/>
                  <a:pt x="5670" y="32355"/>
                  <a:pt x="6202" y="31794"/>
                </a:cubicBezTo>
                <a:cubicBezTo>
                  <a:pt x="6734" y="31233"/>
                  <a:pt x="5582" y="26980"/>
                  <a:pt x="6025" y="25415"/>
                </a:cubicBezTo>
                <a:cubicBezTo>
                  <a:pt x="6468" y="23850"/>
                  <a:pt x="7856" y="22343"/>
                  <a:pt x="8860" y="22402"/>
                </a:cubicBezTo>
                <a:cubicBezTo>
                  <a:pt x="9864" y="22461"/>
                  <a:pt x="11341" y="27039"/>
                  <a:pt x="12050" y="25769"/>
                </a:cubicBezTo>
                <a:cubicBezTo>
                  <a:pt x="12759" y="24499"/>
                  <a:pt x="12641" y="15668"/>
                  <a:pt x="13113" y="14782"/>
                </a:cubicBezTo>
                <a:cubicBezTo>
                  <a:pt x="13586" y="13896"/>
                  <a:pt x="14353" y="20926"/>
                  <a:pt x="14885" y="20453"/>
                </a:cubicBezTo>
                <a:cubicBezTo>
                  <a:pt x="15417" y="19981"/>
                  <a:pt x="15742" y="11386"/>
                  <a:pt x="16303" y="11947"/>
                </a:cubicBezTo>
                <a:cubicBezTo>
                  <a:pt x="16864" y="12508"/>
                  <a:pt x="17425" y="23082"/>
                  <a:pt x="18252" y="23820"/>
                </a:cubicBezTo>
                <a:cubicBezTo>
                  <a:pt x="19079" y="24558"/>
                  <a:pt x="20763" y="18710"/>
                  <a:pt x="21265" y="16377"/>
                </a:cubicBezTo>
                <a:cubicBezTo>
                  <a:pt x="21767" y="14044"/>
                  <a:pt x="21029" y="11504"/>
                  <a:pt x="21265" y="9820"/>
                </a:cubicBezTo>
                <a:cubicBezTo>
                  <a:pt x="21501" y="8137"/>
                  <a:pt x="21679" y="5744"/>
                  <a:pt x="22683" y="6276"/>
                </a:cubicBezTo>
                <a:cubicBezTo>
                  <a:pt x="23687" y="6808"/>
                  <a:pt x="26316" y="13985"/>
                  <a:pt x="27290" y="13010"/>
                </a:cubicBezTo>
                <a:cubicBezTo>
                  <a:pt x="28265" y="12035"/>
                  <a:pt x="28235" y="1285"/>
                  <a:pt x="28530" y="428"/>
                </a:cubicBezTo>
                <a:cubicBezTo>
                  <a:pt x="28825" y="-428"/>
                  <a:pt x="28117" y="5449"/>
                  <a:pt x="29062" y="7871"/>
                </a:cubicBezTo>
                <a:cubicBezTo>
                  <a:pt x="30007" y="10293"/>
                  <a:pt x="32754" y="12331"/>
                  <a:pt x="34201" y="14960"/>
                </a:cubicBezTo>
                <a:cubicBezTo>
                  <a:pt x="35648" y="17589"/>
                  <a:pt x="37066" y="23968"/>
                  <a:pt x="37745" y="23643"/>
                </a:cubicBezTo>
                <a:cubicBezTo>
                  <a:pt x="38424" y="23318"/>
                  <a:pt x="37214" y="13778"/>
                  <a:pt x="38277" y="13010"/>
                </a:cubicBezTo>
                <a:cubicBezTo>
                  <a:pt x="39340" y="12242"/>
                  <a:pt x="43121" y="19065"/>
                  <a:pt x="44125" y="19035"/>
                </a:cubicBezTo>
                <a:cubicBezTo>
                  <a:pt x="45129" y="19006"/>
                  <a:pt x="43830" y="9880"/>
                  <a:pt x="44302" y="12833"/>
                </a:cubicBezTo>
                <a:cubicBezTo>
                  <a:pt x="44775" y="15787"/>
                  <a:pt x="46458" y="35309"/>
                  <a:pt x="46960" y="36756"/>
                </a:cubicBezTo>
                <a:cubicBezTo>
                  <a:pt x="47462" y="38203"/>
                  <a:pt x="47256" y="25031"/>
                  <a:pt x="47315" y="21516"/>
                </a:cubicBezTo>
                <a:cubicBezTo>
                  <a:pt x="47374" y="18001"/>
                  <a:pt x="46813" y="14605"/>
                  <a:pt x="47315" y="15668"/>
                </a:cubicBezTo>
                <a:cubicBezTo>
                  <a:pt x="47817" y="16731"/>
                  <a:pt x="49441" y="23968"/>
                  <a:pt x="50327" y="27896"/>
                </a:cubicBezTo>
                <a:cubicBezTo>
                  <a:pt x="51213" y="31824"/>
                  <a:pt x="52129" y="40271"/>
                  <a:pt x="52631" y="39237"/>
                </a:cubicBezTo>
                <a:cubicBezTo>
                  <a:pt x="53133" y="38203"/>
                  <a:pt x="52808" y="22638"/>
                  <a:pt x="53340" y="21693"/>
                </a:cubicBezTo>
                <a:cubicBezTo>
                  <a:pt x="53872" y="20748"/>
                  <a:pt x="55260" y="32591"/>
                  <a:pt x="55821" y="33566"/>
                </a:cubicBezTo>
                <a:cubicBezTo>
                  <a:pt x="56382" y="34541"/>
                  <a:pt x="56176" y="26035"/>
                  <a:pt x="56707" y="27541"/>
                </a:cubicBezTo>
                <a:cubicBezTo>
                  <a:pt x="57239" y="29047"/>
                  <a:pt x="58095" y="42013"/>
                  <a:pt x="59010" y="42604"/>
                </a:cubicBezTo>
                <a:cubicBezTo>
                  <a:pt x="59926" y="43195"/>
                  <a:pt x="61668" y="33006"/>
                  <a:pt x="62200" y="31086"/>
                </a:cubicBezTo>
              </a:path>
            </a:pathLst>
          </a:cu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527" name="Google Shape;527;g3395dfe967f_0_537"/>
          <p:cNvCxnSpPr/>
          <p:nvPr/>
        </p:nvCxnSpPr>
        <p:spPr>
          <a:xfrm>
            <a:off x="671925" y="1936400"/>
            <a:ext cx="0" cy="139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g3395dfe967f_0_537"/>
          <p:cNvCxnSpPr/>
          <p:nvPr/>
        </p:nvCxnSpPr>
        <p:spPr>
          <a:xfrm rot="10800000">
            <a:off x="672025" y="3328125"/>
            <a:ext cx="17877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g3395dfe967f_0_537"/>
          <p:cNvSpPr/>
          <p:nvPr/>
        </p:nvSpPr>
        <p:spPr>
          <a:xfrm>
            <a:off x="7727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395dfe967f_0_537"/>
          <p:cNvSpPr/>
          <p:nvPr/>
        </p:nvSpPr>
        <p:spPr>
          <a:xfrm>
            <a:off x="848925" y="2998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395dfe967f_0_537"/>
          <p:cNvSpPr/>
          <p:nvPr/>
        </p:nvSpPr>
        <p:spPr>
          <a:xfrm>
            <a:off x="848925" y="28458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3395dfe967f_0_537"/>
          <p:cNvSpPr/>
          <p:nvPr/>
        </p:nvSpPr>
        <p:spPr>
          <a:xfrm>
            <a:off x="9251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395dfe967f_0_537"/>
          <p:cNvSpPr/>
          <p:nvPr/>
        </p:nvSpPr>
        <p:spPr>
          <a:xfrm>
            <a:off x="10775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395dfe967f_0_537"/>
          <p:cNvSpPr/>
          <p:nvPr/>
        </p:nvSpPr>
        <p:spPr>
          <a:xfrm>
            <a:off x="9251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395dfe967f_0_537"/>
          <p:cNvSpPr/>
          <p:nvPr/>
        </p:nvSpPr>
        <p:spPr>
          <a:xfrm>
            <a:off x="1001325" y="26934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3395dfe967f_0_537"/>
          <p:cNvSpPr/>
          <p:nvPr/>
        </p:nvSpPr>
        <p:spPr>
          <a:xfrm>
            <a:off x="1153725" y="2617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3395dfe967f_0_537"/>
          <p:cNvSpPr/>
          <p:nvPr/>
        </p:nvSpPr>
        <p:spPr>
          <a:xfrm>
            <a:off x="1306125" y="2541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395dfe967f_0_537"/>
          <p:cNvSpPr/>
          <p:nvPr/>
        </p:nvSpPr>
        <p:spPr>
          <a:xfrm>
            <a:off x="1462100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395dfe967f_0_537"/>
          <p:cNvSpPr/>
          <p:nvPr/>
        </p:nvSpPr>
        <p:spPr>
          <a:xfrm>
            <a:off x="1103600" y="2501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395dfe967f_0_537"/>
          <p:cNvSpPr/>
          <p:nvPr/>
        </p:nvSpPr>
        <p:spPr>
          <a:xfrm>
            <a:off x="1229925" y="27315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3395dfe967f_0_537"/>
          <p:cNvSpPr/>
          <p:nvPr/>
        </p:nvSpPr>
        <p:spPr>
          <a:xfrm>
            <a:off x="1179800" y="2425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3395dfe967f_0_537"/>
          <p:cNvSpPr/>
          <p:nvPr/>
        </p:nvSpPr>
        <p:spPr>
          <a:xfrm>
            <a:off x="1332200" y="2272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395dfe967f_0_537"/>
          <p:cNvSpPr/>
          <p:nvPr/>
        </p:nvSpPr>
        <p:spPr>
          <a:xfrm>
            <a:off x="1306125" y="2371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3395dfe967f_0_537"/>
          <p:cNvSpPr/>
          <p:nvPr/>
        </p:nvSpPr>
        <p:spPr>
          <a:xfrm>
            <a:off x="1507100" y="2326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3395dfe967f_0_537"/>
          <p:cNvSpPr/>
          <p:nvPr/>
        </p:nvSpPr>
        <p:spPr>
          <a:xfrm flipH="1" rot="10800000">
            <a:off x="17299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395dfe967f_0_537"/>
          <p:cNvSpPr/>
          <p:nvPr/>
        </p:nvSpPr>
        <p:spPr>
          <a:xfrm flipH="1" rot="10800000">
            <a:off x="18823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395dfe967f_0_537"/>
          <p:cNvSpPr/>
          <p:nvPr/>
        </p:nvSpPr>
        <p:spPr>
          <a:xfrm flipH="1" rot="10800000">
            <a:off x="1882325" y="25999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3395dfe967f_0_537"/>
          <p:cNvSpPr/>
          <p:nvPr/>
        </p:nvSpPr>
        <p:spPr>
          <a:xfrm flipH="1" rot="10800000">
            <a:off x="1958525" y="2523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3395dfe967f_0_537"/>
          <p:cNvSpPr/>
          <p:nvPr/>
        </p:nvSpPr>
        <p:spPr>
          <a:xfrm flipH="1" rot="10800000">
            <a:off x="21109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395dfe967f_0_537"/>
          <p:cNvSpPr/>
          <p:nvPr/>
        </p:nvSpPr>
        <p:spPr>
          <a:xfrm flipH="1" rot="10800000">
            <a:off x="19585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395dfe967f_0_537"/>
          <p:cNvSpPr/>
          <p:nvPr/>
        </p:nvSpPr>
        <p:spPr>
          <a:xfrm flipH="1" rot="10800000">
            <a:off x="20347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395dfe967f_0_537"/>
          <p:cNvSpPr/>
          <p:nvPr/>
        </p:nvSpPr>
        <p:spPr>
          <a:xfrm flipH="1" rot="10800000">
            <a:off x="21871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3395dfe967f_0_537"/>
          <p:cNvSpPr/>
          <p:nvPr/>
        </p:nvSpPr>
        <p:spPr>
          <a:xfrm flipH="1" rot="10800000">
            <a:off x="2339525" y="2904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3395dfe967f_0_537"/>
          <p:cNvSpPr/>
          <p:nvPr/>
        </p:nvSpPr>
        <p:spPr>
          <a:xfrm>
            <a:off x="1484600" y="2120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3395dfe967f_0_537"/>
          <p:cNvSpPr/>
          <p:nvPr/>
        </p:nvSpPr>
        <p:spPr>
          <a:xfrm>
            <a:off x="1713200" y="2729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395dfe967f_0_537"/>
          <p:cNvSpPr/>
          <p:nvPr/>
        </p:nvSpPr>
        <p:spPr>
          <a:xfrm>
            <a:off x="1941800" y="3034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3395dfe967f_0_537"/>
          <p:cNvSpPr/>
          <p:nvPr/>
        </p:nvSpPr>
        <p:spPr>
          <a:xfrm>
            <a:off x="2170400" y="29584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3395dfe967f_0_537"/>
          <p:cNvSpPr/>
          <p:nvPr/>
        </p:nvSpPr>
        <p:spPr>
          <a:xfrm>
            <a:off x="2094200" y="3110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3395dfe967f_0_537"/>
          <p:cNvSpPr/>
          <p:nvPr/>
        </p:nvSpPr>
        <p:spPr>
          <a:xfrm>
            <a:off x="2246600" y="3187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0" name="Google Shape;560;g3395dfe967f_0_537"/>
          <p:cNvCxnSpPr/>
          <p:nvPr/>
        </p:nvCxnSpPr>
        <p:spPr>
          <a:xfrm flipH="1" rot="10800000">
            <a:off x="681900" y="2312725"/>
            <a:ext cx="1692600" cy="8511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61" name="Google Shape;561;g3395dfe967f_0_537"/>
          <p:cNvSpPr txBox="1"/>
          <p:nvPr/>
        </p:nvSpPr>
        <p:spPr>
          <a:xfrm>
            <a:off x="671925" y="3328125"/>
            <a:ext cx="178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Predictor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2" name="Google Shape;562;g3395dfe967f_0_537"/>
          <p:cNvSpPr txBox="1"/>
          <p:nvPr/>
        </p:nvSpPr>
        <p:spPr>
          <a:xfrm rot="-5400000">
            <a:off x="-219750" y="2464075"/>
            <a:ext cx="140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Output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63" name="Google Shape;563;g3395dfe967f_0_537"/>
          <p:cNvCxnSpPr/>
          <p:nvPr/>
        </p:nvCxnSpPr>
        <p:spPr>
          <a:xfrm>
            <a:off x="3643725" y="1936400"/>
            <a:ext cx="0" cy="139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g3395dfe967f_0_537"/>
          <p:cNvCxnSpPr/>
          <p:nvPr/>
        </p:nvCxnSpPr>
        <p:spPr>
          <a:xfrm rot="10800000">
            <a:off x="3643825" y="3328125"/>
            <a:ext cx="17877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g3395dfe967f_0_537"/>
          <p:cNvSpPr/>
          <p:nvPr/>
        </p:nvSpPr>
        <p:spPr>
          <a:xfrm>
            <a:off x="37445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3395dfe967f_0_537"/>
          <p:cNvSpPr/>
          <p:nvPr/>
        </p:nvSpPr>
        <p:spPr>
          <a:xfrm>
            <a:off x="3820725" y="2998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395dfe967f_0_537"/>
          <p:cNvSpPr/>
          <p:nvPr/>
        </p:nvSpPr>
        <p:spPr>
          <a:xfrm>
            <a:off x="3820725" y="28458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395dfe967f_0_537"/>
          <p:cNvSpPr/>
          <p:nvPr/>
        </p:nvSpPr>
        <p:spPr>
          <a:xfrm>
            <a:off x="38969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395dfe967f_0_537"/>
          <p:cNvSpPr/>
          <p:nvPr/>
        </p:nvSpPr>
        <p:spPr>
          <a:xfrm>
            <a:off x="40493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395dfe967f_0_537"/>
          <p:cNvSpPr/>
          <p:nvPr/>
        </p:nvSpPr>
        <p:spPr>
          <a:xfrm>
            <a:off x="38969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3395dfe967f_0_537"/>
          <p:cNvSpPr/>
          <p:nvPr/>
        </p:nvSpPr>
        <p:spPr>
          <a:xfrm>
            <a:off x="3973125" y="26934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395dfe967f_0_537"/>
          <p:cNvSpPr/>
          <p:nvPr/>
        </p:nvSpPr>
        <p:spPr>
          <a:xfrm>
            <a:off x="4125525" y="2617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395dfe967f_0_537"/>
          <p:cNvSpPr/>
          <p:nvPr/>
        </p:nvSpPr>
        <p:spPr>
          <a:xfrm>
            <a:off x="4277925" y="2541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395dfe967f_0_537"/>
          <p:cNvSpPr/>
          <p:nvPr/>
        </p:nvSpPr>
        <p:spPr>
          <a:xfrm>
            <a:off x="4433900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3395dfe967f_0_537"/>
          <p:cNvSpPr/>
          <p:nvPr/>
        </p:nvSpPr>
        <p:spPr>
          <a:xfrm>
            <a:off x="4075400" y="2501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395dfe967f_0_537"/>
          <p:cNvSpPr/>
          <p:nvPr/>
        </p:nvSpPr>
        <p:spPr>
          <a:xfrm>
            <a:off x="4201725" y="27315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3395dfe967f_0_537"/>
          <p:cNvSpPr/>
          <p:nvPr/>
        </p:nvSpPr>
        <p:spPr>
          <a:xfrm>
            <a:off x="4151600" y="2425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3395dfe967f_0_537"/>
          <p:cNvSpPr/>
          <p:nvPr/>
        </p:nvSpPr>
        <p:spPr>
          <a:xfrm>
            <a:off x="4304000" y="2272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3395dfe967f_0_537"/>
          <p:cNvSpPr/>
          <p:nvPr/>
        </p:nvSpPr>
        <p:spPr>
          <a:xfrm>
            <a:off x="4277925" y="2371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3395dfe967f_0_537"/>
          <p:cNvSpPr/>
          <p:nvPr/>
        </p:nvSpPr>
        <p:spPr>
          <a:xfrm>
            <a:off x="4478900" y="2326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3395dfe967f_0_537"/>
          <p:cNvSpPr/>
          <p:nvPr/>
        </p:nvSpPr>
        <p:spPr>
          <a:xfrm flipH="1" rot="10800000">
            <a:off x="47017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395dfe967f_0_537"/>
          <p:cNvSpPr/>
          <p:nvPr/>
        </p:nvSpPr>
        <p:spPr>
          <a:xfrm flipH="1" rot="10800000">
            <a:off x="48541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3395dfe967f_0_537"/>
          <p:cNvSpPr/>
          <p:nvPr/>
        </p:nvSpPr>
        <p:spPr>
          <a:xfrm flipH="1" rot="10800000">
            <a:off x="4854125" y="25999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3395dfe967f_0_537"/>
          <p:cNvSpPr/>
          <p:nvPr/>
        </p:nvSpPr>
        <p:spPr>
          <a:xfrm flipH="1" rot="10800000">
            <a:off x="4930325" y="2523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3395dfe967f_0_537"/>
          <p:cNvSpPr/>
          <p:nvPr/>
        </p:nvSpPr>
        <p:spPr>
          <a:xfrm flipH="1" rot="10800000">
            <a:off x="50827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395dfe967f_0_537"/>
          <p:cNvSpPr/>
          <p:nvPr/>
        </p:nvSpPr>
        <p:spPr>
          <a:xfrm flipH="1" rot="10800000">
            <a:off x="49303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3395dfe967f_0_537"/>
          <p:cNvSpPr/>
          <p:nvPr/>
        </p:nvSpPr>
        <p:spPr>
          <a:xfrm flipH="1" rot="10800000">
            <a:off x="50065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395dfe967f_0_537"/>
          <p:cNvSpPr/>
          <p:nvPr/>
        </p:nvSpPr>
        <p:spPr>
          <a:xfrm flipH="1" rot="10800000">
            <a:off x="51589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3395dfe967f_0_537"/>
          <p:cNvSpPr/>
          <p:nvPr/>
        </p:nvSpPr>
        <p:spPr>
          <a:xfrm flipH="1" rot="10800000">
            <a:off x="5311325" y="2904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395dfe967f_0_537"/>
          <p:cNvSpPr/>
          <p:nvPr/>
        </p:nvSpPr>
        <p:spPr>
          <a:xfrm>
            <a:off x="4456400" y="2120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3395dfe967f_0_537"/>
          <p:cNvSpPr/>
          <p:nvPr/>
        </p:nvSpPr>
        <p:spPr>
          <a:xfrm>
            <a:off x="4685000" y="2729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395dfe967f_0_537"/>
          <p:cNvSpPr/>
          <p:nvPr/>
        </p:nvSpPr>
        <p:spPr>
          <a:xfrm>
            <a:off x="4913600" y="3034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3395dfe967f_0_537"/>
          <p:cNvSpPr/>
          <p:nvPr/>
        </p:nvSpPr>
        <p:spPr>
          <a:xfrm>
            <a:off x="5142200" y="29584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3395dfe967f_0_537"/>
          <p:cNvSpPr/>
          <p:nvPr/>
        </p:nvSpPr>
        <p:spPr>
          <a:xfrm>
            <a:off x="5066000" y="3110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395dfe967f_0_537"/>
          <p:cNvSpPr/>
          <p:nvPr/>
        </p:nvSpPr>
        <p:spPr>
          <a:xfrm>
            <a:off x="5218400" y="3187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3395dfe967f_0_537"/>
          <p:cNvSpPr txBox="1"/>
          <p:nvPr/>
        </p:nvSpPr>
        <p:spPr>
          <a:xfrm>
            <a:off x="3643725" y="3328125"/>
            <a:ext cx="178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Predictor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7" name="Google Shape;597;g3395dfe967f_0_537"/>
          <p:cNvSpPr txBox="1"/>
          <p:nvPr/>
        </p:nvSpPr>
        <p:spPr>
          <a:xfrm rot="-5400000">
            <a:off x="2752050" y="2464075"/>
            <a:ext cx="140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Output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8" name="Google Shape;598;g3395dfe967f_0_537"/>
          <p:cNvSpPr/>
          <p:nvPr/>
        </p:nvSpPr>
        <p:spPr>
          <a:xfrm>
            <a:off x="3812050" y="2340200"/>
            <a:ext cx="1521395" cy="824378"/>
          </a:xfrm>
          <a:custGeom>
            <a:rect b="b" l="l" r="r" t="t"/>
            <a:pathLst>
              <a:path extrusionOk="0" h="31191" w="63710">
                <a:moveTo>
                  <a:pt x="0" y="29438"/>
                </a:moveTo>
                <a:cubicBezTo>
                  <a:pt x="4741" y="24535"/>
                  <a:pt x="17827" y="-274"/>
                  <a:pt x="28445" y="18"/>
                </a:cubicBezTo>
                <a:cubicBezTo>
                  <a:pt x="39063" y="310"/>
                  <a:pt x="57833" y="25996"/>
                  <a:pt x="63710" y="31191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599" name="Google Shape;599;g3395dfe967f_0_537"/>
          <p:cNvCxnSpPr/>
          <p:nvPr/>
        </p:nvCxnSpPr>
        <p:spPr>
          <a:xfrm>
            <a:off x="6615525" y="1936400"/>
            <a:ext cx="0" cy="1391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g3395dfe967f_0_537"/>
          <p:cNvCxnSpPr/>
          <p:nvPr/>
        </p:nvCxnSpPr>
        <p:spPr>
          <a:xfrm rot="10800000">
            <a:off x="6615625" y="3328125"/>
            <a:ext cx="17877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" name="Google Shape;601;g3395dfe967f_0_537"/>
          <p:cNvSpPr/>
          <p:nvPr/>
        </p:nvSpPr>
        <p:spPr>
          <a:xfrm>
            <a:off x="67163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3395dfe967f_0_537"/>
          <p:cNvSpPr/>
          <p:nvPr/>
        </p:nvSpPr>
        <p:spPr>
          <a:xfrm>
            <a:off x="6792525" y="2998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395dfe967f_0_537"/>
          <p:cNvSpPr/>
          <p:nvPr/>
        </p:nvSpPr>
        <p:spPr>
          <a:xfrm>
            <a:off x="6792525" y="28458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3395dfe967f_0_537"/>
          <p:cNvSpPr/>
          <p:nvPr/>
        </p:nvSpPr>
        <p:spPr>
          <a:xfrm>
            <a:off x="6868725" y="2922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3395dfe967f_0_537"/>
          <p:cNvSpPr/>
          <p:nvPr/>
        </p:nvSpPr>
        <p:spPr>
          <a:xfrm>
            <a:off x="70211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395dfe967f_0_537"/>
          <p:cNvSpPr/>
          <p:nvPr/>
        </p:nvSpPr>
        <p:spPr>
          <a:xfrm>
            <a:off x="6868725" y="27696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395dfe967f_0_537"/>
          <p:cNvSpPr/>
          <p:nvPr/>
        </p:nvSpPr>
        <p:spPr>
          <a:xfrm>
            <a:off x="6944925" y="26934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395dfe967f_0_537"/>
          <p:cNvSpPr/>
          <p:nvPr/>
        </p:nvSpPr>
        <p:spPr>
          <a:xfrm>
            <a:off x="7097325" y="26172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3395dfe967f_0_537"/>
          <p:cNvSpPr/>
          <p:nvPr/>
        </p:nvSpPr>
        <p:spPr>
          <a:xfrm>
            <a:off x="7249725" y="25410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395dfe967f_0_537"/>
          <p:cNvSpPr/>
          <p:nvPr/>
        </p:nvSpPr>
        <p:spPr>
          <a:xfrm>
            <a:off x="7405700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3395dfe967f_0_537"/>
          <p:cNvSpPr/>
          <p:nvPr/>
        </p:nvSpPr>
        <p:spPr>
          <a:xfrm>
            <a:off x="7047200" y="2501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395dfe967f_0_537"/>
          <p:cNvSpPr/>
          <p:nvPr/>
        </p:nvSpPr>
        <p:spPr>
          <a:xfrm>
            <a:off x="7173525" y="2731500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395dfe967f_0_537"/>
          <p:cNvSpPr/>
          <p:nvPr/>
        </p:nvSpPr>
        <p:spPr>
          <a:xfrm>
            <a:off x="7123400" y="2425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395dfe967f_0_537"/>
          <p:cNvSpPr/>
          <p:nvPr/>
        </p:nvSpPr>
        <p:spPr>
          <a:xfrm>
            <a:off x="7275800" y="2272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3395dfe967f_0_537"/>
          <p:cNvSpPr/>
          <p:nvPr/>
        </p:nvSpPr>
        <p:spPr>
          <a:xfrm>
            <a:off x="7249725" y="2371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3395dfe967f_0_537"/>
          <p:cNvSpPr/>
          <p:nvPr/>
        </p:nvSpPr>
        <p:spPr>
          <a:xfrm>
            <a:off x="7450700" y="23263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3395dfe967f_0_537"/>
          <p:cNvSpPr/>
          <p:nvPr/>
        </p:nvSpPr>
        <p:spPr>
          <a:xfrm flipH="1" rot="10800000">
            <a:off x="76735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395dfe967f_0_537"/>
          <p:cNvSpPr/>
          <p:nvPr/>
        </p:nvSpPr>
        <p:spPr>
          <a:xfrm flipH="1" rot="10800000">
            <a:off x="7825925" y="2447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3395dfe967f_0_537"/>
          <p:cNvSpPr/>
          <p:nvPr/>
        </p:nvSpPr>
        <p:spPr>
          <a:xfrm flipH="1" rot="10800000">
            <a:off x="7825925" y="25999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395dfe967f_0_537"/>
          <p:cNvSpPr/>
          <p:nvPr/>
        </p:nvSpPr>
        <p:spPr>
          <a:xfrm flipH="1" rot="10800000">
            <a:off x="7902125" y="25237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395dfe967f_0_537"/>
          <p:cNvSpPr/>
          <p:nvPr/>
        </p:nvSpPr>
        <p:spPr>
          <a:xfrm flipH="1" rot="10800000">
            <a:off x="80545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395dfe967f_0_537"/>
          <p:cNvSpPr/>
          <p:nvPr/>
        </p:nvSpPr>
        <p:spPr>
          <a:xfrm flipH="1" rot="10800000">
            <a:off x="7902125" y="26761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3395dfe967f_0_537"/>
          <p:cNvSpPr/>
          <p:nvPr/>
        </p:nvSpPr>
        <p:spPr>
          <a:xfrm flipH="1" rot="10800000">
            <a:off x="79783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3395dfe967f_0_537"/>
          <p:cNvSpPr/>
          <p:nvPr/>
        </p:nvSpPr>
        <p:spPr>
          <a:xfrm flipH="1" rot="10800000">
            <a:off x="8130725" y="28285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395dfe967f_0_537"/>
          <p:cNvSpPr/>
          <p:nvPr/>
        </p:nvSpPr>
        <p:spPr>
          <a:xfrm>
            <a:off x="7428200" y="21202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3395dfe967f_0_537"/>
          <p:cNvSpPr/>
          <p:nvPr/>
        </p:nvSpPr>
        <p:spPr>
          <a:xfrm>
            <a:off x="7656800" y="2729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395dfe967f_0_537"/>
          <p:cNvSpPr/>
          <p:nvPr/>
        </p:nvSpPr>
        <p:spPr>
          <a:xfrm>
            <a:off x="7885400" y="30346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395dfe967f_0_537"/>
          <p:cNvSpPr/>
          <p:nvPr/>
        </p:nvSpPr>
        <p:spPr>
          <a:xfrm>
            <a:off x="8114000" y="29584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395dfe967f_0_537"/>
          <p:cNvSpPr/>
          <p:nvPr/>
        </p:nvSpPr>
        <p:spPr>
          <a:xfrm>
            <a:off x="8037800" y="31108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395dfe967f_0_537"/>
          <p:cNvSpPr/>
          <p:nvPr/>
        </p:nvSpPr>
        <p:spPr>
          <a:xfrm>
            <a:off x="8190200" y="3187075"/>
            <a:ext cx="53700" cy="537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3395dfe967f_0_537"/>
          <p:cNvSpPr txBox="1"/>
          <p:nvPr/>
        </p:nvSpPr>
        <p:spPr>
          <a:xfrm>
            <a:off x="6615525" y="3328125"/>
            <a:ext cx="178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Predictor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32" name="Google Shape;632;g3395dfe967f_0_537"/>
          <p:cNvSpPr txBox="1"/>
          <p:nvPr/>
        </p:nvSpPr>
        <p:spPr>
          <a:xfrm rot="-5400000">
            <a:off x="5723850" y="2464075"/>
            <a:ext cx="140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Output variable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33" name="Google Shape;633;g3395dfe967f_0_537"/>
          <p:cNvSpPr txBox="1"/>
          <p:nvPr/>
        </p:nvSpPr>
        <p:spPr>
          <a:xfrm>
            <a:off x="3484450" y="3767850"/>
            <a:ext cx="21087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Optimal complexity, minimises error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Optimal balance of bias and variance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34" name="Google Shape;634;g3395dfe967f_0_537"/>
          <p:cNvSpPr txBox="1"/>
          <p:nvPr/>
        </p:nvSpPr>
        <p:spPr>
          <a:xfrm>
            <a:off x="6640850" y="3767850"/>
            <a:ext cx="1883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High complexity, low bias, high variance</a:t>
            </a:r>
            <a:endParaRPr b="1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35" name="Google Shape;635;g3395dfe967f_0_537"/>
          <p:cNvSpPr txBox="1"/>
          <p:nvPr/>
        </p:nvSpPr>
        <p:spPr>
          <a:xfrm>
            <a:off x="621050" y="3767850"/>
            <a:ext cx="2108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Low complexity, high bias, low variance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395dfe967f_0_664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2"/>
              <a:t>Model validation: in summary</a:t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</p:txBody>
      </p:sp>
      <p:sp>
        <p:nvSpPr>
          <p:cNvPr id="641" name="Google Shape;641;g3395dfe967f_0_664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A model that is generalisable makes accurate predictions on new, unseen data.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Models that do not generalise well have not learned a true relationship between the input features, and the outcomes.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A model that has been overfit is often not generalisable.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395dfe967f_0_792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2"/>
              <a:t>Better evaluation: validation holdout</a:t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</p:txBody>
      </p:sp>
      <p:sp>
        <p:nvSpPr>
          <p:cNvPr id="647" name="Google Shape;647;g3395dfe967f_0_792"/>
          <p:cNvSpPr txBox="1"/>
          <p:nvPr>
            <p:ph idx="1" type="body"/>
          </p:nvPr>
        </p:nvSpPr>
        <p:spPr>
          <a:xfrm>
            <a:off x="424550" y="1187525"/>
            <a:ext cx="84189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</a:rPr>
              <a:t>During training, we can split our training set up into a train set and a validation set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  <p:sp>
        <p:nvSpPr>
          <p:cNvPr id="648" name="Google Shape;648;g3395dfe967f_0_792"/>
          <p:cNvSpPr/>
          <p:nvPr/>
        </p:nvSpPr>
        <p:spPr>
          <a:xfrm>
            <a:off x="2841000" y="1854125"/>
            <a:ext cx="26586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49" name="Google Shape;649;g3395dfe967f_0_792"/>
          <p:cNvSpPr/>
          <p:nvPr/>
        </p:nvSpPr>
        <p:spPr>
          <a:xfrm>
            <a:off x="5499600" y="1854125"/>
            <a:ext cx="8034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Test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50" name="Google Shape;650;g3395dfe967f_0_792"/>
          <p:cNvSpPr txBox="1"/>
          <p:nvPr/>
        </p:nvSpPr>
        <p:spPr>
          <a:xfrm>
            <a:off x="2841000" y="2570025"/>
            <a:ext cx="34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Commonly 	80%			20%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51" name="Google Shape;651;g3395dfe967f_0_792"/>
          <p:cNvSpPr/>
          <p:nvPr/>
        </p:nvSpPr>
        <p:spPr>
          <a:xfrm>
            <a:off x="2841000" y="3454325"/>
            <a:ext cx="21723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52" name="Google Shape;652;g3395dfe967f_0_792"/>
          <p:cNvSpPr/>
          <p:nvPr/>
        </p:nvSpPr>
        <p:spPr>
          <a:xfrm>
            <a:off x="5499600" y="3454325"/>
            <a:ext cx="8034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Test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53" name="Google Shape;653;g3395dfe967f_0_792"/>
          <p:cNvSpPr/>
          <p:nvPr/>
        </p:nvSpPr>
        <p:spPr>
          <a:xfrm>
            <a:off x="5013300" y="3454325"/>
            <a:ext cx="486300" cy="701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4" name="Google Shape;654;g3395dfe967f_0_792"/>
          <p:cNvCxnSpPr>
            <a:stCxn id="653" idx="2"/>
          </p:cNvCxnSpPr>
          <p:nvPr/>
        </p:nvCxnSpPr>
        <p:spPr>
          <a:xfrm flipH="1">
            <a:off x="4956150" y="4155425"/>
            <a:ext cx="300300" cy="52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g3395dfe967f_0_792"/>
          <p:cNvSpPr txBox="1"/>
          <p:nvPr/>
        </p:nvSpPr>
        <p:spPr>
          <a:xfrm>
            <a:off x="1659900" y="4426900"/>
            <a:ext cx="34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Split validation from train data 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56" name="Google Shape;656;g3395dfe967f_0_792"/>
          <p:cNvSpPr txBox="1"/>
          <p:nvPr/>
        </p:nvSpPr>
        <p:spPr>
          <a:xfrm>
            <a:off x="6922475" y="2104175"/>
            <a:ext cx="2172300" cy="25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This is a good way of preventing overfitting.</a:t>
            </a:r>
            <a:endParaRPr sz="1800"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Introduces a problem: reduces the size of our train set.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395dfe967f_0_806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2"/>
              <a:t>Better evaluation: validation holdout</a:t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</p:txBody>
      </p:sp>
      <p:sp>
        <p:nvSpPr>
          <p:cNvPr id="662" name="Google Shape;662;g3395dfe967f_0_806"/>
          <p:cNvSpPr txBox="1"/>
          <p:nvPr>
            <p:ph idx="1" type="body"/>
          </p:nvPr>
        </p:nvSpPr>
        <p:spPr>
          <a:xfrm>
            <a:off x="424550" y="1187525"/>
            <a:ext cx="84189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</a:rPr>
              <a:t>We can do this k times: k-fold cross validation. Allows us to still use this validation data in training.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  <p:sp>
        <p:nvSpPr>
          <p:cNvPr id="663" name="Google Shape;663;g3395dfe967f_0_806"/>
          <p:cNvSpPr/>
          <p:nvPr/>
        </p:nvSpPr>
        <p:spPr>
          <a:xfrm>
            <a:off x="2841000" y="1854125"/>
            <a:ext cx="26586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4" name="Google Shape;664;g3395dfe967f_0_806"/>
          <p:cNvSpPr/>
          <p:nvPr/>
        </p:nvSpPr>
        <p:spPr>
          <a:xfrm>
            <a:off x="5499600" y="1854125"/>
            <a:ext cx="8034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Test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5" name="Google Shape;665;g3395dfe967f_0_806"/>
          <p:cNvSpPr txBox="1"/>
          <p:nvPr/>
        </p:nvSpPr>
        <p:spPr>
          <a:xfrm>
            <a:off x="2841000" y="2570025"/>
            <a:ext cx="34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Commonly 	80%		20%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6" name="Google Shape;666;g3395dfe967f_0_806"/>
          <p:cNvSpPr/>
          <p:nvPr/>
        </p:nvSpPr>
        <p:spPr>
          <a:xfrm>
            <a:off x="3327300" y="3454325"/>
            <a:ext cx="21723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3395dfe967f_0_806"/>
          <p:cNvSpPr/>
          <p:nvPr/>
        </p:nvSpPr>
        <p:spPr>
          <a:xfrm>
            <a:off x="5499600" y="3454325"/>
            <a:ext cx="8034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Test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8" name="Google Shape;668;g3395dfe967f_0_806"/>
          <p:cNvSpPr/>
          <p:nvPr/>
        </p:nvSpPr>
        <p:spPr>
          <a:xfrm>
            <a:off x="2841000" y="3454325"/>
            <a:ext cx="486300" cy="701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395dfe967f_0_806"/>
          <p:cNvSpPr txBox="1"/>
          <p:nvPr/>
        </p:nvSpPr>
        <p:spPr>
          <a:xfrm>
            <a:off x="2780850" y="4404850"/>
            <a:ext cx="34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k = 1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70" name="Google Shape;670;g3395dfe967f_0_806"/>
          <p:cNvSpPr txBox="1"/>
          <p:nvPr/>
        </p:nvSpPr>
        <p:spPr>
          <a:xfrm>
            <a:off x="6922475" y="3031725"/>
            <a:ext cx="2172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We assess the performance on each “fold”, helping to reduce change of overfitting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395dfe967f_0_827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2"/>
              <a:t>Better evaluation: validation holdout</a:t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</p:txBody>
      </p:sp>
      <p:sp>
        <p:nvSpPr>
          <p:cNvPr id="676" name="Google Shape;676;g3395dfe967f_0_827"/>
          <p:cNvSpPr txBox="1"/>
          <p:nvPr>
            <p:ph idx="1" type="body"/>
          </p:nvPr>
        </p:nvSpPr>
        <p:spPr>
          <a:xfrm>
            <a:off x="424550" y="1187525"/>
            <a:ext cx="84189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</a:rPr>
              <a:t>We can do this k times: k-fold cross validation. Allows us to still use this validation data in training.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  <p:sp>
        <p:nvSpPr>
          <p:cNvPr id="677" name="Google Shape;677;g3395dfe967f_0_827"/>
          <p:cNvSpPr/>
          <p:nvPr/>
        </p:nvSpPr>
        <p:spPr>
          <a:xfrm>
            <a:off x="2841000" y="1854125"/>
            <a:ext cx="26586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78" name="Google Shape;678;g3395dfe967f_0_827"/>
          <p:cNvSpPr/>
          <p:nvPr/>
        </p:nvSpPr>
        <p:spPr>
          <a:xfrm>
            <a:off x="5499600" y="1854125"/>
            <a:ext cx="8034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Test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79" name="Google Shape;679;g3395dfe967f_0_827"/>
          <p:cNvSpPr txBox="1"/>
          <p:nvPr/>
        </p:nvSpPr>
        <p:spPr>
          <a:xfrm>
            <a:off x="2841000" y="2570025"/>
            <a:ext cx="34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Commonly 	80%		20%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80" name="Google Shape;680;g3395dfe967f_0_827"/>
          <p:cNvSpPr/>
          <p:nvPr/>
        </p:nvSpPr>
        <p:spPr>
          <a:xfrm>
            <a:off x="3327300" y="3454325"/>
            <a:ext cx="21723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3395dfe967f_0_827"/>
          <p:cNvSpPr/>
          <p:nvPr/>
        </p:nvSpPr>
        <p:spPr>
          <a:xfrm>
            <a:off x="5499600" y="3454325"/>
            <a:ext cx="8034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Test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82" name="Google Shape;682;g3395dfe967f_0_827"/>
          <p:cNvSpPr/>
          <p:nvPr/>
        </p:nvSpPr>
        <p:spPr>
          <a:xfrm>
            <a:off x="2841000" y="3454325"/>
            <a:ext cx="486300" cy="70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3395dfe967f_0_827"/>
          <p:cNvSpPr txBox="1"/>
          <p:nvPr/>
        </p:nvSpPr>
        <p:spPr>
          <a:xfrm>
            <a:off x="2780850" y="4404850"/>
            <a:ext cx="34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k = 2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84" name="Google Shape;684;g3395dfe967f_0_827"/>
          <p:cNvSpPr/>
          <p:nvPr/>
        </p:nvSpPr>
        <p:spPr>
          <a:xfrm>
            <a:off x="3327300" y="3454325"/>
            <a:ext cx="486300" cy="701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395dfe967f_0_827"/>
          <p:cNvSpPr txBox="1"/>
          <p:nvPr/>
        </p:nvSpPr>
        <p:spPr>
          <a:xfrm>
            <a:off x="6922475" y="3031725"/>
            <a:ext cx="2172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We assess the performance on each “fold”, helping to reduce change of overfitting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395dfe967f_0_842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2"/>
              <a:t>Better evaluation: validation holdout</a:t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</p:txBody>
      </p:sp>
      <p:sp>
        <p:nvSpPr>
          <p:cNvPr id="691" name="Google Shape;691;g3395dfe967f_0_842"/>
          <p:cNvSpPr txBox="1"/>
          <p:nvPr>
            <p:ph idx="1" type="body"/>
          </p:nvPr>
        </p:nvSpPr>
        <p:spPr>
          <a:xfrm>
            <a:off x="424550" y="1187525"/>
            <a:ext cx="84189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</a:rPr>
              <a:t>We can do this k times: k-fold cross validation. Allows us to still use this validation data in training.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  <p:sp>
        <p:nvSpPr>
          <p:cNvPr id="692" name="Google Shape;692;g3395dfe967f_0_842"/>
          <p:cNvSpPr/>
          <p:nvPr/>
        </p:nvSpPr>
        <p:spPr>
          <a:xfrm>
            <a:off x="2841000" y="1854125"/>
            <a:ext cx="26586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3" name="Google Shape;693;g3395dfe967f_0_842"/>
          <p:cNvSpPr/>
          <p:nvPr/>
        </p:nvSpPr>
        <p:spPr>
          <a:xfrm>
            <a:off x="5499600" y="1854125"/>
            <a:ext cx="8034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Test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4" name="Google Shape;694;g3395dfe967f_0_842"/>
          <p:cNvSpPr txBox="1"/>
          <p:nvPr/>
        </p:nvSpPr>
        <p:spPr>
          <a:xfrm>
            <a:off x="2841000" y="2570025"/>
            <a:ext cx="34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Commonly 	80%		20%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5" name="Google Shape;695;g3395dfe967f_0_842"/>
          <p:cNvSpPr/>
          <p:nvPr/>
        </p:nvSpPr>
        <p:spPr>
          <a:xfrm>
            <a:off x="2841000" y="3454325"/>
            <a:ext cx="26586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3395dfe967f_0_842"/>
          <p:cNvSpPr/>
          <p:nvPr/>
        </p:nvSpPr>
        <p:spPr>
          <a:xfrm>
            <a:off x="5499600" y="3454325"/>
            <a:ext cx="8034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Test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7" name="Google Shape;697;g3395dfe967f_0_842"/>
          <p:cNvSpPr txBox="1"/>
          <p:nvPr/>
        </p:nvSpPr>
        <p:spPr>
          <a:xfrm>
            <a:off x="2780850" y="4404850"/>
            <a:ext cx="34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k = 3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8" name="Google Shape;698;g3395dfe967f_0_842"/>
          <p:cNvSpPr/>
          <p:nvPr/>
        </p:nvSpPr>
        <p:spPr>
          <a:xfrm>
            <a:off x="3802425" y="3454325"/>
            <a:ext cx="486300" cy="701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3395dfe967f_0_842"/>
          <p:cNvSpPr txBox="1"/>
          <p:nvPr/>
        </p:nvSpPr>
        <p:spPr>
          <a:xfrm>
            <a:off x="6922475" y="3031725"/>
            <a:ext cx="2172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We assess the performance on each “fold”, helping to reduce change of overfitting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395dfe967f_0_856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2"/>
              <a:t>Better evaluation: validation holdout</a:t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</p:txBody>
      </p:sp>
      <p:sp>
        <p:nvSpPr>
          <p:cNvPr id="705" name="Google Shape;705;g3395dfe967f_0_856"/>
          <p:cNvSpPr txBox="1"/>
          <p:nvPr>
            <p:ph idx="1" type="body"/>
          </p:nvPr>
        </p:nvSpPr>
        <p:spPr>
          <a:xfrm>
            <a:off x="424550" y="1187525"/>
            <a:ext cx="84189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3C3B"/>
                </a:solidFill>
              </a:rPr>
              <a:t>We can do this k times: k-fold cross validation. Allows us to still use this validation data in training.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  <p:sp>
        <p:nvSpPr>
          <p:cNvPr id="706" name="Google Shape;706;g3395dfe967f_0_856"/>
          <p:cNvSpPr/>
          <p:nvPr/>
        </p:nvSpPr>
        <p:spPr>
          <a:xfrm>
            <a:off x="2841000" y="1854125"/>
            <a:ext cx="26586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7" name="Google Shape;707;g3395dfe967f_0_856"/>
          <p:cNvSpPr/>
          <p:nvPr/>
        </p:nvSpPr>
        <p:spPr>
          <a:xfrm>
            <a:off x="5499600" y="1854125"/>
            <a:ext cx="8034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Test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8" name="Google Shape;708;g3395dfe967f_0_856"/>
          <p:cNvSpPr txBox="1"/>
          <p:nvPr/>
        </p:nvSpPr>
        <p:spPr>
          <a:xfrm>
            <a:off x="2841000" y="2570025"/>
            <a:ext cx="34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Commonly 	80%		20%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9" name="Google Shape;709;g3395dfe967f_0_856"/>
          <p:cNvSpPr/>
          <p:nvPr/>
        </p:nvSpPr>
        <p:spPr>
          <a:xfrm>
            <a:off x="2841000" y="3454325"/>
            <a:ext cx="26586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3395dfe967f_0_856"/>
          <p:cNvSpPr/>
          <p:nvPr/>
        </p:nvSpPr>
        <p:spPr>
          <a:xfrm>
            <a:off x="5499600" y="3454325"/>
            <a:ext cx="8034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Test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1" name="Google Shape;711;g3395dfe967f_0_856"/>
          <p:cNvSpPr txBox="1"/>
          <p:nvPr/>
        </p:nvSpPr>
        <p:spPr>
          <a:xfrm>
            <a:off x="2780850" y="4404850"/>
            <a:ext cx="34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k = 4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2" name="Google Shape;712;g3395dfe967f_0_856"/>
          <p:cNvSpPr/>
          <p:nvPr/>
        </p:nvSpPr>
        <p:spPr>
          <a:xfrm>
            <a:off x="4268700" y="3454325"/>
            <a:ext cx="486300" cy="701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3395dfe967f_0_856"/>
          <p:cNvSpPr txBox="1"/>
          <p:nvPr/>
        </p:nvSpPr>
        <p:spPr>
          <a:xfrm>
            <a:off x="6922475" y="3031725"/>
            <a:ext cx="2172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We assess the performance on each “fold”, helping to reduce change of overfitting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0"/>
              <a:buFont typeface="Outfit"/>
              <a:buNone/>
            </a:pPr>
            <a:r>
              <a:rPr lang="en-GB"/>
              <a:t>Course contents</a:t>
            </a:r>
            <a:endParaRPr/>
          </a:p>
        </p:txBody>
      </p:sp>
      <p:sp>
        <p:nvSpPr>
          <p:cNvPr id="214" name="Google Shape;214;p2"/>
          <p:cNvSpPr txBox="1"/>
          <p:nvPr>
            <p:ph idx="1" type="body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5"/>
              <a:buNone/>
            </a:pPr>
            <a:r>
              <a:rPr lang="en-GB"/>
              <a:t>Session 1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Slides: what is machine learning?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linear regression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b="1" lang="en-GB"/>
              <a:t>Slides: model selection and evaluation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55"/>
              <a:buNone/>
            </a:pPr>
            <a:r>
              <a:rPr lang="en-GB"/>
              <a:t>Session 2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model selection and evaluation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Slides: the machine learning pipeline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machine learning pipeline task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55"/>
              <a:buNone/>
            </a:pPr>
            <a:r>
              <a:rPr lang="en-GB"/>
              <a:t>Session 3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Continue with machine learning pipeline task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unsupervised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SzPts val="1455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95cce3112_0_206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200"/>
              <a:t>How do we get the best possible model performance?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/>
          </a:p>
        </p:txBody>
      </p:sp>
      <p:sp>
        <p:nvSpPr>
          <p:cNvPr id="220" name="Google Shape;220;g3395cce3112_0_206"/>
          <p:cNvSpPr txBox="1"/>
          <p:nvPr>
            <p:ph idx="1" type="body"/>
          </p:nvPr>
        </p:nvSpPr>
        <p:spPr>
          <a:xfrm>
            <a:off x="424550" y="1871474"/>
            <a:ext cx="82353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629" lvl="0" marL="457200" rtl="0" algn="l">
              <a:lnSpc>
                <a:spcPct val="150000"/>
              </a:lnSpc>
              <a:spcBef>
                <a:spcPts val="455"/>
              </a:spcBef>
              <a:spcAft>
                <a:spcPts val="0"/>
              </a:spcAft>
              <a:buSzPts val="1654"/>
              <a:buChar char="●"/>
            </a:pPr>
            <a:r>
              <a:rPr lang="en-GB" sz="1654"/>
              <a:t>Model selection - select appropriate model</a:t>
            </a:r>
            <a:endParaRPr sz="1654"/>
          </a:p>
          <a:p>
            <a:pPr indent="-33362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4"/>
              <a:buChar char="●"/>
            </a:pPr>
            <a:r>
              <a:rPr lang="en-GB" sz="1654"/>
              <a:t>Model validation - assess generalisability &amp; prevent overfitting</a:t>
            </a:r>
            <a:endParaRPr sz="1654"/>
          </a:p>
          <a:p>
            <a:pPr indent="-33362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4"/>
              <a:buChar char="●"/>
            </a:pPr>
            <a:r>
              <a:rPr lang="en-GB" sz="1654"/>
              <a:t>Model evaluation - assess model performance</a:t>
            </a:r>
            <a:endParaRPr sz="1654"/>
          </a:p>
          <a:p>
            <a:pPr indent="0" lvl="0" marL="0" rtl="0" algn="l">
              <a:lnSpc>
                <a:spcPct val="150000"/>
              </a:lnSpc>
              <a:spcBef>
                <a:spcPts val="455"/>
              </a:spcBef>
              <a:spcAft>
                <a:spcPts val="0"/>
              </a:spcAft>
              <a:buNone/>
            </a:pPr>
            <a:r>
              <a:t/>
            </a:r>
            <a:endParaRPr sz="1654"/>
          </a:p>
          <a:p>
            <a:pPr indent="0" lvl="0" marL="0" rtl="0" algn="l">
              <a:lnSpc>
                <a:spcPct val="150000"/>
              </a:lnSpc>
              <a:spcBef>
                <a:spcPts val="455"/>
              </a:spcBef>
              <a:spcAft>
                <a:spcPts val="0"/>
              </a:spcAft>
              <a:buNone/>
            </a:pPr>
            <a:r>
              <a:rPr lang="en-GB" sz="1654"/>
              <a:t>We are going to discuss these three things.</a:t>
            </a:r>
            <a:endParaRPr sz="1654"/>
          </a:p>
          <a:p>
            <a:pPr indent="0" lvl="0" marL="0" rtl="0" algn="l">
              <a:lnSpc>
                <a:spcPct val="150000"/>
              </a:lnSpc>
              <a:spcBef>
                <a:spcPts val="455"/>
              </a:spcBef>
              <a:spcAft>
                <a:spcPts val="0"/>
              </a:spcAft>
              <a:buSzPts val="1455"/>
              <a:buNone/>
            </a:pPr>
            <a:r>
              <a:t/>
            </a:r>
            <a:endParaRPr sz="1654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95dfe967f_0_1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selection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395dfe967f_0_1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700"/>
              <a:buFont typeface="Outfit"/>
              <a:buChar char="●"/>
            </a:pPr>
            <a:r>
              <a:rPr lang="en-GB" sz="1700">
                <a:solidFill>
                  <a:srgbClr val="003C3B"/>
                </a:solidFill>
              </a:rPr>
              <a:t>There are different types of machine learning problem</a:t>
            </a:r>
            <a:endParaRPr sz="1700">
              <a:solidFill>
                <a:srgbClr val="003C3B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700"/>
              <a:buFont typeface="Outfit"/>
              <a:buChar char="●"/>
            </a:pPr>
            <a:r>
              <a:rPr lang="en-GB" sz="1700">
                <a:solidFill>
                  <a:srgbClr val="003C3B"/>
                </a:solidFill>
              </a:rPr>
              <a:t>These will influence what models are appropriate to select</a:t>
            </a:r>
            <a:endParaRPr sz="1700">
              <a:solidFill>
                <a:srgbClr val="003C3B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700"/>
              <a:buFont typeface="Outfit"/>
              <a:buChar char="●"/>
            </a:pPr>
            <a:r>
              <a:rPr lang="en-GB" sz="1700">
                <a:solidFill>
                  <a:srgbClr val="003C3B"/>
                </a:solidFill>
              </a:rPr>
              <a:t>Hence, first stage of machine learning task is to explore your data</a:t>
            </a:r>
            <a:endParaRPr sz="17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003C3B"/>
                </a:solidFill>
              </a:rPr>
              <a:t>The “no free lunch theorem”: Wolpert and Macready</a:t>
            </a:r>
            <a:endParaRPr sz="1700">
              <a:solidFill>
                <a:srgbClr val="003C3B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700"/>
              <a:buFont typeface="Outfit"/>
              <a:buChar char="●"/>
            </a:pPr>
            <a:r>
              <a:rPr lang="en-GB" sz="1700">
                <a:solidFill>
                  <a:srgbClr val="003C3B"/>
                </a:solidFill>
              </a:rPr>
              <a:t>Applied to machine learning: no single best algorithm for predictive modeling problems, i.e. classification and regression.</a:t>
            </a:r>
            <a:endParaRPr sz="1700">
              <a:solidFill>
                <a:srgbClr val="003C3B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700"/>
              <a:buFont typeface="Outfit"/>
              <a:buChar char="●"/>
            </a:pPr>
            <a:r>
              <a:rPr lang="en-GB" sz="1700">
                <a:solidFill>
                  <a:srgbClr val="003C3B"/>
                </a:solidFill>
              </a:rPr>
              <a:t>Means you cannot blindly take a “good” algorithm, and expect it to perform well on a new problem.</a:t>
            </a:r>
            <a:endParaRPr sz="1700">
              <a:solidFill>
                <a:srgbClr val="003C3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5">
              <a:solidFill>
                <a:srgbClr val="003C3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95dfe967f_0_8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selection - a warning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395dfe967f_0_8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Libraries with consistent APIs, such as scikit-learn, make it trivially easy to select different machine learning algorithms, and apply them.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This can be dangerous: it is possible to select a model that is not appropriate for your use case, or that does not make mathematical or physical sense.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Similarly, when tuning parameters, these should also be assessed in a similar way.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3C3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95dfe967f_0_13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395dfe967f_0_13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Assess how well the model performs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Metrics such as:</a:t>
            </a:r>
            <a:endParaRPr sz="1800">
              <a:solidFill>
                <a:srgbClr val="003C3B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○"/>
            </a:pPr>
            <a:r>
              <a:rPr lang="en-GB" sz="1400">
                <a:solidFill>
                  <a:srgbClr val="003C3B"/>
                </a:solidFill>
              </a:rPr>
              <a:t>Accuracy (classification)</a:t>
            </a:r>
            <a:endParaRPr sz="1400">
              <a:solidFill>
                <a:srgbClr val="003C3B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○"/>
            </a:pPr>
            <a:r>
              <a:rPr lang="en-GB" sz="1400">
                <a:solidFill>
                  <a:srgbClr val="003C3B"/>
                </a:solidFill>
              </a:rPr>
              <a:t>Precision, recall, f1-score (classification)</a:t>
            </a:r>
            <a:endParaRPr sz="1400">
              <a:solidFill>
                <a:srgbClr val="003C3B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○"/>
            </a:pPr>
            <a:r>
              <a:rPr lang="en-GB" sz="1400">
                <a:solidFill>
                  <a:srgbClr val="003C3B"/>
                </a:solidFill>
              </a:rPr>
              <a:t>MSE/RMSE (regression)</a:t>
            </a:r>
            <a:endParaRPr sz="14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Usually assessed on a test (an unseen) dataset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How do we do this so we are not “marking our own homework?”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95dfe967f_0_18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 - train test split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395dfe967f_0_18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003C3B"/>
                </a:solidFill>
              </a:rPr>
              <a:t>First thing we should always do is split our data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Train set: the data we use for training our model - commonly 80%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Test set: data we evaluate our model on/assess its performance on - 20%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Should be before you perform serious investigation into the data!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  <p:sp>
        <p:nvSpPr>
          <p:cNvPr id="245" name="Google Shape;245;g3395dfe967f_0_18"/>
          <p:cNvSpPr/>
          <p:nvPr/>
        </p:nvSpPr>
        <p:spPr>
          <a:xfrm>
            <a:off x="2841000" y="3378125"/>
            <a:ext cx="26586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6" name="Google Shape;246;g3395dfe967f_0_18"/>
          <p:cNvSpPr/>
          <p:nvPr/>
        </p:nvSpPr>
        <p:spPr>
          <a:xfrm>
            <a:off x="5499600" y="3378125"/>
            <a:ext cx="803400" cy="701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Test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7" name="Google Shape;247;g3395dfe967f_0_18"/>
          <p:cNvSpPr txBox="1"/>
          <p:nvPr/>
        </p:nvSpPr>
        <p:spPr>
          <a:xfrm>
            <a:off x="2841000" y="4094025"/>
            <a:ext cx="346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595959"/>
                </a:solidFill>
                <a:latin typeface="Outfit"/>
                <a:ea typeface="Outfit"/>
                <a:cs typeface="Outfit"/>
                <a:sym typeface="Outfit"/>
              </a:rPr>
              <a:t>Commonly 	80%		 	20%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95dfe967f_0_26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 test split: bias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395dfe967f_0_26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003C3B"/>
                </a:solidFill>
              </a:rPr>
              <a:t>It is really common to hear about problems of bias in ML algorithms. 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003C3B"/>
                </a:solidFill>
              </a:rPr>
              <a:t>Bias can creep in at this stage!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Your test set needs to be representative of the training data (and vice versa)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Assessing bias in these splits will also require domain/problem knowledge!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i.e. if your data is sorted by gender, dont take the last 20% as your test set</a:t>
            </a:r>
            <a:endParaRPr sz="1800">
              <a:solidFill>
                <a:srgbClr val="003C3B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○"/>
            </a:pPr>
            <a:r>
              <a:rPr lang="en-GB" sz="1400">
                <a:solidFill>
                  <a:srgbClr val="003C3B"/>
                </a:solidFill>
              </a:rPr>
              <a:t>Because your train set could be mostly the other gender</a:t>
            </a:r>
            <a:endParaRPr sz="14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We can use scikit-learn to do lots of this for us.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95dfe967f_0_34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2"/>
              <a:t>Model validation: overfitting vs underfitting</a:t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2"/>
          </a:p>
        </p:txBody>
      </p:sp>
      <p:sp>
        <p:nvSpPr>
          <p:cNvPr id="259" name="Google Shape;259;g3395dfe967f_0_34"/>
          <p:cNvSpPr txBox="1"/>
          <p:nvPr>
            <p:ph idx="1" type="body"/>
          </p:nvPr>
        </p:nvSpPr>
        <p:spPr>
          <a:xfrm>
            <a:off x="424547" y="1187520"/>
            <a:ext cx="82353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003C3B"/>
                </a:solidFill>
              </a:rPr>
              <a:t>Overfitting: learning the training features. 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Symptoms: high accuracy on train set, low accuracy on test set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003C3B"/>
                </a:solidFill>
              </a:rPr>
              <a:t>Underfitting: model has not/cannot learnt the training features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Symptoms: low accuracy on train AND test sets</a:t>
            </a:r>
            <a:endParaRPr sz="1800">
              <a:solidFill>
                <a:srgbClr val="003C3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2022-09-29T15:54:17Z</dcterms:created>
  <dc:creator>Coles, Andy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</Properties>
</file>